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p:restoredTop sz="94671"/>
  </p:normalViewPr>
  <p:slideViewPr>
    <p:cSldViewPr snapToGrid="0" snapToObjects="1">
      <p:cViewPr varScale="1">
        <p:scale>
          <a:sx n="81" d="100"/>
          <a:sy n="81" d="100"/>
        </p:scale>
        <p:origin x="200" y="6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D44BBE-AEBC-2D4A-87C6-5A18236EEA9A}" type="datetimeFigureOut">
              <a:rPr lang="en-US" smtClean="0"/>
              <a:t>10/4/15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992E9B-1C97-B145-9CBD-B66410E1D938}" type="slidenum">
              <a:rPr lang="en-US" smtClean="0"/>
              <a:t>‹#›</a:t>
            </a:fld>
            <a:endParaRPr lang="en-US"/>
          </a:p>
        </p:txBody>
      </p:sp>
    </p:spTree>
    <p:extLst>
      <p:ext uri="{BB962C8B-B14F-4D97-AF65-F5344CB8AC3E}">
        <p14:creationId xmlns:p14="http://schemas.microsoft.com/office/powerpoint/2010/main" val="838960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D44BBE-AEBC-2D4A-87C6-5A18236EEA9A}" type="datetimeFigureOut">
              <a:rPr lang="en-US" smtClean="0"/>
              <a:t>10/4/15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992E9B-1C97-B145-9CBD-B66410E1D938}" type="slidenum">
              <a:rPr lang="en-US" smtClean="0"/>
              <a:t>‹#›</a:t>
            </a:fld>
            <a:endParaRPr lang="en-US"/>
          </a:p>
        </p:txBody>
      </p:sp>
    </p:spTree>
    <p:extLst>
      <p:ext uri="{BB962C8B-B14F-4D97-AF65-F5344CB8AC3E}">
        <p14:creationId xmlns:p14="http://schemas.microsoft.com/office/powerpoint/2010/main" val="961014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D44BBE-AEBC-2D4A-87C6-5A18236EEA9A}" type="datetimeFigureOut">
              <a:rPr lang="en-US" smtClean="0"/>
              <a:t>10/4/15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992E9B-1C97-B145-9CBD-B66410E1D938}" type="slidenum">
              <a:rPr lang="en-US" smtClean="0"/>
              <a:t>‹#›</a:t>
            </a:fld>
            <a:endParaRPr lang="en-US"/>
          </a:p>
        </p:txBody>
      </p:sp>
    </p:spTree>
    <p:extLst>
      <p:ext uri="{BB962C8B-B14F-4D97-AF65-F5344CB8AC3E}">
        <p14:creationId xmlns:p14="http://schemas.microsoft.com/office/powerpoint/2010/main" val="552713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D44BBE-AEBC-2D4A-87C6-5A18236EEA9A}" type="datetimeFigureOut">
              <a:rPr lang="en-US" smtClean="0"/>
              <a:t>10/4/15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992E9B-1C97-B145-9CBD-B66410E1D938}" type="slidenum">
              <a:rPr lang="en-US" smtClean="0"/>
              <a:t>‹#›</a:t>
            </a:fld>
            <a:endParaRPr lang="en-US"/>
          </a:p>
        </p:txBody>
      </p:sp>
    </p:spTree>
    <p:extLst>
      <p:ext uri="{BB962C8B-B14F-4D97-AF65-F5344CB8AC3E}">
        <p14:creationId xmlns:p14="http://schemas.microsoft.com/office/powerpoint/2010/main" val="1649096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D44BBE-AEBC-2D4A-87C6-5A18236EEA9A}" type="datetimeFigureOut">
              <a:rPr lang="en-US" smtClean="0"/>
              <a:t>10/4/15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992E9B-1C97-B145-9CBD-B66410E1D938}" type="slidenum">
              <a:rPr lang="en-US" smtClean="0"/>
              <a:t>‹#›</a:t>
            </a:fld>
            <a:endParaRPr lang="en-US"/>
          </a:p>
        </p:txBody>
      </p:sp>
    </p:spTree>
    <p:extLst>
      <p:ext uri="{BB962C8B-B14F-4D97-AF65-F5344CB8AC3E}">
        <p14:creationId xmlns:p14="http://schemas.microsoft.com/office/powerpoint/2010/main" val="942608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D44BBE-AEBC-2D4A-87C6-5A18236EEA9A}" type="datetimeFigureOut">
              <a:rPr lang="en-US" smtClean="0"/>
              <a:t>10/4/15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992E9B-1C97-B145-9CBD-B66410E1D938}" type="slidenum">
              <a:rPr lang="en-US" smtClean="0"/>
              <a:t>‹#›</a:t>
            </a:fld>
            <a:endParaRPr lang="en-US"/>
          </a:p>
        </p:txBody>
      </p:sp>
    </p:spTree>
    <p:extLst>
      <p:ext uri="{BB962C8B-B14F-4D97-AF65-F5344CB8AC3E}">
        <p14:creationId xmlns:p14="http://schemas.microsoft.com/office/powerpoint/2010/main" val="426094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D44BBE-AEBC-2D4A-87C6-5A18236EEA9A}" type="datetimeFigureOut">
              <a:rPr lang="en-US" smtClean="0"/>
              <a:t>10/4/15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992E9B-1C97-B145-9CBD-B66410E1D938}" type="slidenum">
              <a:rPr lang="en-US" smtClean="0"/>
              <a:t>‹#›</a:t>
            </a:fld>
            <a:endParaRPr lang="en-US"/>
          </a:p>
        </p:txBody>
      </p:sp>
    </p:spTree>
    <p:extLst>
      <p:ext uri="{BB962C8B-B14F-4D97-AF65-F5344CB8AC3E}">
        <p14:creationId xmlns:p14="http://schemas.microsoft.com/office/powerpoint/2010/main" val="1661580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D44BBE-AEBC-2D4A-87C6-5A18236EEA9A}" type="datetimeFigureOut">
              <a:rPr lang="en-US" smtClean="0"/>
              <a:t>10/4/15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992E9B-1C97-B145-9CBD-B66410E1D938}" type="slidenum">
              <a:rPr lang="en-US" smtClean="0"/>
              <a:t>‹#›</a:t>
            </a:fld>
            <a:endParaRPr lang="en-US"/>
          </a:p>
        </p:txBody>
      </p:sp>
    </p:spTree>
    <p:extLst>
      <p:ext uri="{BB962C8B-B14F-4D97-AF65-F5344CB8AC3E}">
        <p14:creationId xmlns:p14="http://schemas.microsoft.com/office/powerpoint/2010/main" val="310336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D44BBE-AEBC-2D4A-87C6-5A18236EEA9A}" type="datetimeFigureOut">
              <a:rPr lang="en-US" smtClean="0"/>
              <a:t>10/4/15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992E9B-1C97-B145-9CBD-B66410E1D938}" type="slidenum">
              <a:rPr lang="en-US" smtClean="0"/>
              <a:t>‹#›</a:t>
            </a:fld>
            <a:endParaRPr lang="en-US"/>
          </a:p>
        </p:txBody>
      </p:sp>
    </p:spTree>
    <p:extLst>
      <p:ext uri="{BB962C8B-B14F-4D97-AF65-F5344CB8AC3E}">
        <p14:creationId xmlns:p14="http://schemas.microsoft.com/office/powerpoint/2010/main" val="1734739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D44BBE-AEBC-2D4A-87C6-5A18236EEA9A}" type="datetimeFigureOut">
              <a:rPr lang="en-US" smtClean="0"/>
              <a:t>10/4/15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992E9B-1C97-B145-9CBD-B66410E1D938}" type="slidenum">
              <a:rPr lang="en-US" smtClean="0"/>
              <a:t>‹#›</a:t>
            </a:fld>
            <a:endParaRPr lang="en-US"/>
          </a:p>
        </p:txBody>
      </p:sp>
    </p:spTree>
    <p:extLst>
      <p:ext uri="{BB962C8B-B14F-4D97-AF65-F5344CB8AC3E}">
        <p14:creationId xmlns:p14="http://schemas.microsoft.com/office/powerpoint/2010/main" val="1529910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D44BBE-AEBC-2D4A-87C6-5A18236EEA9A}" type="datetimeFigureOut">
              <a:rPr lang="en-US" smtClean="0"/>
              <a:t>10/4/15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992E9B-1C97-B145-9CBD-B66410E1D938}" type="slidenum">
              <a:rPr lang="en-US" smtClean="0"/>
              <a:t>‹#›</a:t>
            </a:fld>
            <a:endParaRPr lang="en-US"/>
          </a:p>
        </p:txBody>
      </p:sp>
    </p:spTree>
    <p:extLst>
      <p:ext uri="{BB962C8B-B14F-4D97-AF65-F5344CB8AC3E}">
        <p14:creationId xmlns:p14="http://schemas.microsoft.com/office/powerpoint/2010/main" val="139074034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D44BBE-AEBC-2D4A-87C6-5A18236EEA9A}" type="datetimeFigureOut">
              <a:rPr lang="en-US" smtClean="0"/>
              <a:t>10/4/15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992E9B-1C97-B145-9CBD-B66410E1D938}" type="slidenum">
              <a:rPr lang="en-US" smtClean="0"/>
              <a:t>‹#›</a:t>
            </a:fld>
            <a:endParaRPr lang="en-US"/>
          </a:p>
        </p:txBody>
      </p:sp>
    </p:spTree>
    <p:extLst>
      <p:ext uri="{BB962C8B-B14F-4D97-AF65-F5344CB8AC3E}">
        <p14:creationId xmlns:p14="http://schemas.microsoft.com/office/powerpoint/2010/main" val="1656439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latin typeface="American Typewriter" charset="0"/>
                <a:ea typeface="American Typewriter" charset="0"/>
                <a:cs typeface="American Typewriter" charset="0"/>
              </a:rPr>
              <a:t>Period 2: Key Concepts</a:t>
            </a:r>
            <a:endParaRPr lang="en-US" dirty="0">
              <a:latin typeface="American Typewriter" charset="0"/>
              <a:ea typeface="American Typewriter" charset="0"/>
              <a:cs typeface="American Typewriter" charset="0"/>
            </a:endParaRPr>
          </a:p>
        </p:txBody>
      </p:sp>
      <p:sp>
        <p:nvSpPr>
          <p:cNvPr id="7" name="Subtitle 6"/>
          <p:cNvSpPr>
            <a:spLocks noGrp="1"/>
          </p:cNvSpPr>
          <p:nvPr>
            <p:ph type="subTitle" idx="1"/>
          </p:nvPr>
        </p:nvSpPr>
        <p:spPr/>
        <p:txBody>
          <a:bodyPr/>
          <a:lstStyle/>
          <a:p>
            <a:r>
              <a:rPr lang="en-US" sz="2000" dirty="0" smtClean="0">
                <a:latin typeface="Avenir Book" charset="0"/>
                <a:ea typeface="Avenir Book" charset="0"/>
                <a:cs typeface="Avenir Book" charset="0"/>
              </a:rPr>
              <a:t>Organization and Reorganization of Human Societies, c. 600 BCE to c. 600 CE</a:t>
            </a:r>
          </a:p>
          <a:p>
            <a:r>
              <a:rPr lang="en-US" b="1" dirty="0" smtClean="0">
                <a:latin typeface="Avenir Book" charset="0"/>
                <a:ea typeface="Avenir Book" charset="0"/>
                <a:cs typeface="Avenir Book" charset="0"/>
              </a:rPr>
              <a:t>AP World History</a:t>
            </a:r>
            <a:endParaRPr lang="en-US" b="1" dirty="0">
              <a:latin typeface="Avenir Book" charset="0"/>
              <a:ea typeface="Avenir Book" charset="0"/>
              <a:cs typeface="Avenir Book" charset="0"/>
            </a:endParaRPr>
          </a:p>
        </p:txBody>
      </p:sp>
    </p:spTree>
    <p:extLst>
      <p:ext uri="{BB962C8B-B14F-4D97-AF65-F5344CB8AC3E}">
        <p14:creationId xmlns:p14="http://schemas.microsoft.com/office/powerpoint/2010/main" val="28068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merican Typewriter" charset="0"/>
                <a:ea typeface="American Typewriter" charset="0"/>
                <a:cs typeface="American Typewriter" charset="0"/>
              </a:rPr>
              <a:t>Key Concept 2.2: </a:t>
            </a:r>
            <a:br>
              <a:rPr lang="en-US" dirty="0" smtClean="0">
                <a:latin typeface="American Typewriter" charset="0"/>
                <a:ea typeface="American Typewriter" charset="0"/>
                <a:cs typeface="American Typewriter" charset="0"/>
              </a:rPr>
            </a:br>
            <a:r>
              <a:rPr lang="en-US" sz="3300" dirty="0" smtClean="0">
                <a:latin typeface="American Typewriter" charset="0"/>
                <a:ea typeface="American Typewriter" charset="0"/>
                <a:cs typeface="American Typewriter" charset="0"/>
              </a:rPr>
              <a:t>II. Empires and states developed new techniques of imperial administration based, in part, on the success of earlier political forms.</a:t>
            </a:r>
            <a:endParaRPr lang="en-US" sz="3300" dirty="0"/>
          </a:p>
        </p:txBody>
      </p:sp>
      <p:sp>
        <p:nvSpPr>
          <p:cNvPr id="3" name="Content Placeholder 2"/>
          <p:cNvSpPr>
            <a:spLocks noGrp="1"/>
          </p:cNvSpPr>
          <p:nvPr>
            <p:ph idx="1"/>
          </p:nvPr>
        </p:nvSpPr>
        <p:spPr>
          <a:xfrm>
            <a:off x="838200" y="1907627"/>
            <a:ext cx="10515600" cy="4269335"/>
          </a:xfrm>
        </p:spPr>
        <p:txBody>
          <a:bodyPr/>
          <a:lstStyle/>
          <a:p>
            <a:pPr marL="514350" indent="-514350">
              <a:buFont typeface="+mj-lt"/>
              <a:buAutoNum type="alphaUcPeriod"/>
            </a:pPr>
            <a:r>
              <a:rPr lang="en-US" dirty="0" smtClean="0">
                <a:latin typeface="Avenir Book" charset="0"/>
                <a:ea typeface="Avenir Book" charset="0"/>
                <a:cs typeface="Avenir Book" charset="0"/>
              </a:rPr>
              <a:t>In order to organize their subjects, in many regions the rulers created </a:t>
            </a:r>
            <a:r>
              <a:rPr lang="en-US" u="sng" dirty="0" smtClean="0">
                <a:latin typeface="Avenir Book" charset="0"/>
                <a:ea typeface="Avenir Book" charset="0"/>
                <a:cs typeface="Avenir Book" charset="0"/>
              </a:rPr>
              <a:t>administrative institutions</a:t>
            </a:r>
            <a:r>
              <a:rPr lang="en-US" baseline="30000" dirty="0" smtClean="0">
                <a:latin typeface="Avenir Book" charset="0"/>
                <a:ea typeface="Avenir Book" charset="0"/>
                <a:cs typeface="Avenir Book" charset="0"/>
              </a:rPr>
              <a:t>*</a:t>
            </a:r>
            <a:r>
              <a:rPr lang="en-US" dirty="0" smtClean="0">
                <a:latin typeface="Avenir Book" charset="0"/>
                <a:ea typeface="Avenir Book" charset="0"/>
                <a:cs typeface="Avenir Book" charset="0"/>
              </a:rPr>
              <a:t>, including centralized governments as well as elaborate legal systems and bureaucracies.</a:t>
            </a:r>
          </a:p>
          <a:p>
            <a:pPr marL="514350" indent="-514350">
              <a:buFont typeface="+mj-lt"/>
              <a:buAutoNum type="alphaUcPeriod"/>
            </a:pPr>
            <a:r>
              <a:rPr lang="en-US" dirty="0" smtClean="0">
                <a:latin typeface="Avenir Book" charset="0"/>
                <a:ea typeface="Avenir Book" charset="0"/>
                <a:cs typeface="Avenir Book" charset="0"/>
              </a:rPr>
              <a:t>Imperial governments promoted trade and projected military power over larger areas using a variety of techniques, including: issuing currencies; diplomacy; developing supply lines; building fortifications, defensive walls, and roads; and drawing new groups of military officers and soldiers from the location populations or conquered populations. </a:t>
            </a:r>
            <a:endParaRPr lang="en-US" dirty="0">
              <a:latin typeface="Avenir Book" charset="0"/>
              <a:ea typeface="Avenir Book" charset="0"/>
              <a:cs typeface="Avenir Book" charset="0"/>
            </a:endParaRPr>
          </a:p>
        </p:txBody>
      </p:sp>
      <p:sp>
        <p:nvSpPr>
          <p:cNvPr id="4" name="TextBox 3"/>
          <p:cNvSpPr txBox="1"/>
          <p:nvPr/>
        </p:nvSpPr>
        <p:spPr>
          <a:xfrm>
            <a:off x="1450429" y="5931243"/>
            <a:ext cx="9645940" cy="369332"/>
          </a:xfrm>
          <a:prstGeom prst="rect">
            <a:avLst/>
          </a:prstGeom>
          <a:noFill/>
        </p:spPr>
        <p:txBody>
          <a:bodyPr wrap="square" rtlCol="0">
            <a:spAutoFit/>
          </a:bodyPr>
          <a:lstStyle/>
          <a:p>
            <a:r>
              <a:rPr lang="en-US" baseline="30000" dirty="0" smtClean="0">
                <a:latin typeface="Avenir Book" charset="0"/>
                <a:ea typeface="Avenir Book" charset="0"/>
                <a:cs typeface="Avenir Book" charset="0"/>
              </a:rPr>
              <a:t>*</a:t>
            </a:r>
            <a:r>
              <a:rPr lang="en-US" dirty="0" smtClean="0">
                <a:latin typeface="Avenir Book" charset="0"/>
                <a:ea typeface="Avenir Book" charset="0"/>
                <a:cs typeface="Avenir Book" charset="0"/>
              </a:rPr>
              <a:t>examples: China, Persia, Rome, South Asia</a:t>
            </a:r>
            <a:endParaRPr lang="en-US" dirty="0">
              <a:latin typeface="Avenir Book" charset="0"/>
              <a:ea typeface="Avenir Book" charset="0"/>
              <a:cs typeface="Avenir Book" charset="0"/>
            </a:endParaRPr>
          </a:p>
        </p:txBody>
      </p:sp>
    </p:spTree>
    <p:extLst>
      <p:ext uri="{BB962C8B-B14F-4D97-AF65-F5344CB8AC3E}">
        <p14:creationId xmlns:p14="http://schemas.microsoft.com/office/powerpoint/2010/main" val="18258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merican Typewriter" charset="0"/>
                <a:ea typeface="American Typewriter" charset="0"/>
                <a:cs typeface="American Typewriter" charset="0"/>
              </a:rPr>
              <a:t>Key Concept 2.2: </a:t>
            </a:r>
            <a:br>
              <a:rPr lang="en-US" dirty="0" smtClean="0">
                <a:latin typeface="American Typewriter" charset="0"/>
                <a:ea typeface="American Typewriter" charset="0"/>
                <a:cs typeface="American Typewriter" charset="0"/>
              </a:rPr>
            </a:br>
            <a:r>
              <a:rPr lang="en-US" sz="3300" dirty="0" smtClean="0">
                <a:latin typeface="American Typewriter" charset="0"/>
                <a:ea typeface="American Typewriter" charset="0"/>
                <a:cs typeface="American Typewriter" charset="0"/>
              </a:rPr>
              <a:t>III. Unique social and economic dimensions developed in imperial societies in Afro-Eurasia and the Americas.</a:t>
            </a:r>
            <a:endParaRPr lang="en-US" sz="3300" dirty="0"/>
          </a:p>
        </p:txBody>
      </p:sp>
      <p:sp>
        <p:nvSpPr>
          <p:cNvPr id="3" name="Content Placeholder 2"/>
          <p:cNvSpPr>
            <a:spLocks noGrp="1"/>
          </p:cNvSpPr>
          <p:nvPr>
            <p:ph idx="1"/>
          </p:nvPr>
        </p:nvSpPr>
        <p:spPr/>
        <p:txBody>
          <a:bodyPr/>
          <a:lstStyle/>
          <a:p>
            <a:pPr marL="514350" indent="-514350">
              <a:buFont typeface="+mj-lt"/>
              <a:buAutoNum type="alphaUcPeriod"/>
            </a:pPr>
            <a:r>
              <a:rPr lang="en-US" u="sng" dirty="0" smtClean="0">
                <a:latin typeface="Avenir Book" charset="0"/>
                <a:ea typeface="Avenir Book" charset="0"/>
                <a:cs typeface="Avenir Book" charset="0"/>
              </a:rPr>
              <a:t>Imperial cities</a:t>
            </a:r>
            <a:r>
              <a:rPr lang="en-US" baseline="30000" dirty="0" smtClean="0">
                <a:latin typeface="Avenir Book" charset="0"/>
                <a:ea typeface="Avenir Book" charset="0"/>
                <a:cs typeface="Avenir Book" charset="0"/>
              </a:rPr>
              <a:t>* </a:t>
            </a:r>
            <a:r>
              <a:rPr lang="en-US" dirty="0" smtClean="0">
                <a:latin typeface="Avenir Book" charset="0"/>
                <a:ea typeface="Avenir Book" charset="0"/>
                <a:cs typeface="Avenir Book" charset="0"/>
              </a:rPr>
              <a:t>served as centers of trade, public performance of religious rituals, and political administration for states and empires.</a:t>
            </a:r>
          </a:p>
          <a:p>
            <a:pPr marL="514350" indent="-514350">
              <a:buFont typeface="+mj-lt"/>
              <a:buAutoNum type="alphaUcPeriod"/>
            </a:pPr>
            <a:r>
              <a:rPr lang="en-US" dirty="0" smtClean="0">
                <a:latin typeface="Avenir Book" charset="0"/>
                <a:ea typeface="Avenir Book" charset="0"/>
                <a:cs typeface="Avenir Book" charset="0"/>
              </a:rPr>
              <a:t>The social structures of empires displayed hierarchies that included cultivators, laborers, slaves, artisans, merchants, elites, or caste groups.</a:t>
            </a:r>
            <a:endParaRPr lang="en-US" dirty="0">
              <a:latin typeface="Avenir Book" charset="0"/>
              <a:ea typeface="Avenir Book" charset="0"/>
              <a:cs typeface="Avenir Book" charset="0"/>
            </a:endParaRPr>
          </a:p>
        </p:txBody>
      </p:sp>
      <p:sp>
        <p:nvSpPr>
          <p:cNvPr id="4" name="TextBox 3"/>
          <p:cNvSpPr txBox="1"/>
          <p:nvPr/>
        </p:nvSpPr>
        <p:spPr>
          <a:xfrm>
            <a:off x="1450429" y="5931243"/>
            <a:ext cx="9645940" cy="646331"/>
          </a:xfrm>
          <a:prstGeom prst="rect">
            <a:avLst/>
          </a:prstGeom>
          <a:noFill/>
        </p:spPr>
        <p:txBody>
          <a:bodyPr wrap="square" rtlCol="0">
            <a:spAutoFit/>
          </a:bodyPr>
          <a:lstStyle/>
          <a:p>
            <a:r>
              <a:rPr lang="en-US" baseline="30000" dirty="0" smtClean="0">
                <a:latin typeface="Avenir Book" charset="0"/>
                <a:ea typeface="Avenir Book" charset="0"/>
                <a:cs typeface="Avenir Book" charset="0"/>
              </a:rPr>
              <a:t>*</a:t>
            </a:r>
            <a:r>
              <a:rPr lang="en-US" dirty="0" smtClean="0">
                <a:latin typeface="Avenir Book" charset="0"/>
                <a:ea typeface="Avenir Book" charset="0"/>
                <a:cs typeface="Avenir Book" charset="0"/>
              </a:rPr>
              <a:t>examples: Persepolis, </a:t>
            </a:r>
            <a:r>
              <a:rPr lang="en-US" dirty="0" err="1" smtClean="0">
                <a:latin typeface="Avenir Book" charset="0"/>
                <a:ea typeface="Avenir Book" charset="0"/>
                <a:cs typeface="Avenir Book" charset="0"/>
              </a:rPr>
              <a:t>Chang’an</a:t>
            </a:r>
            <a:r>
              <a:rPr lang="en-US" dirty="0" smtClean="0">
                <a:latin typeface="Avenir Book" charset="0"/>
                <a:ea typeface="Avenir Book" charset="0"/>
                <a:cs typeface="Avenir Book" charset="0"/>
              </a:rPr>
              <a:t>, </a:t>
            </a:r>
            <a:r>
              <a:rPr lang="en-US" dirty="0" err="1" smtClean="0">
                <a:latin typeface="Avenir Book" charset="0"/>
                <a:ea typeface="Avenir Book" charset="0"/>
                <a:cs typeface="Avenir Book" charset="0"/>
              </a:rPr>
              <a:t>Pataliputra</a:t>
            </a:r>
            <a:r>
              <a:rPr lang="en-US" dirty="0" smtClean="0">
                <a:latin typeface="Avenir Book" charset="0"/>
                <a:ea typeface="Avenir Book" charset="0"/>
                <a:cs typeface="Avenir Book" charset="0"/>
              </a:rPr>
              <a:t>, Athens, Carthage, Rome, Alexandria, Constantinople, Teotihuacan</a:t>
            </a:r>
            <a:endParaRPr lang="en-US" dirty="0">
              <a:latin typeface="Avenir Book" charset="0"/>
              <a:ea typeface="Avenir Book" charset="0"/>
              <a:cs typeface="Avenir Book" charset="0"/>
            </a:endParaRPr>
          </a:p>
        </p:txBody>
      </p:sp>
    </p:spTree>
    <p:extLst>
      <p:ext uri="{BB962C8B-B14F-4D97-AF65-F5344CB8AC3E}">
        <p14:creationId xmlns:p14="http://schemas.microsoft.com/office/powerpoint/2010/main" val="1395217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merican Typewriter" charset="0"/>
                <a:ea typeface="American Typewriter" charset="0"/>
                <a:cs typeface="American Typewriter" charset="0"/>
              </a:rPr>
              <a:t>Key Concept 2.2: </a:t>
            </a:r>
            <a:br>
              <a:rPr lang="en-US" dirty="0" smtClean="0">
                <a:latin typeface="American Typewriter" charset="0"/>
                <a:ea typeface="American Typewriter" charset="0"/>
                <a:cs typeface="American Typewriter" charset="0"/>
              </a:rPr>
            </a:br>
            <a:r>
              <a:rPr lang="en-US" sz="3300" dirty="0" smtClean="0">
                <a:latin typeface="American Typewriter" charset="0"/>
                <a:ea typeface="American Typewriter" charset="0"/>
                <a:cs typeface="American Typewriter" charset="0"/>
              </a:rPr>
              <a:t>III. Unique social and economic dimensions developed in imperial societies in Afro-Eurasia and the Americas.</a:t>
            </a:r>
            <a:endParaRPr lang="en-US" sz="3300" dirty="0"/>
          </a:p>
        </p:txBody>
      </p:sp>
      <p:sp>
        <p:nvSpPr>
          <p:cNvPr id="3" name="Content Placeholder 2"/>
          <p:cNvSpPr>
            <a:spLocks noGrp="1"/>
          </p:cNvSpPr>
          <p:nvPr>
            <p:ph idx="1"/>
          </p:nvPr>
        </p:nvSpPr>
        <p:spPr/>
        <p:txBody>
          <a:bodyPr/>
          <a:lstStyle/>
          <a:p>
            <a:pPr marL="514350" indent="-514350">
              <a:buFont typeface="+mj-lt"/>
              <a:buAutoNum type="alphaUcPeriod" startAt="3"/>
            </a:pPr>
            <a:r>
              <a:rPr lang="en-US" dirty="0" smtClean="0">
                <a:latin typeface="Avenir Book" charset="0"/>
                <a:ea typeface="Avenir Book" charset="0"/>
                <a:cs typeface="Avenir Book" charset="0"/>
              </a:rPr>
              <a:t>Imperial societies relied on a range of </a:t>
            </a:r>
            <a:r>
              <a:rPr lang="en-US" u="sng" dirty="0" smtClean="0">
                <a:latin typeface="Avenir Book" charset="0"/>
                <a:ea typeface="Avenir Book" charset="0"/>
                <a:cs typeface="Avenir Book" charset="0"/>
              </a:rPr>
              <a:t>methods to maintain the production</a:t>
            </a:r>
            <a:r>
              <a:rPr lang="en-US" baseline="30000" dirty="0" smtClean="0">
                <a:latin typeface="Avenir Book" charset="0"/>
                <a:ea typeface="Avenir Book" charset="0"/>
                <a:cs typeface="Avenir Book" charset="0"/>
              </a:rPr>
              <a:t>*</a:t>
            </a:r>
            <a:r>
              <a:rPr lang="en-US" dirty="0" smtClean="0">
                <a:latin typeface="Avenir Book" charset="0"/>
                <a:ea typeface="Avenir Book" charset="0"/>
                <a:cs typeface="Avenir Book" charset="0"/>
              </a:rPr>
              <a:t> of food and provide rewards for the loyalty of the elites.</a:t>
            </a:r>
          </a:p>
          <a:p>
            <a:pPr marL="514350" indent="-514350">
              <a:buFont typeface="+mj-lt"/>
              <a:buAutoNum type="alphaUcPeriod" startAt="3"/>
            </a:pPr>
            <a:r>
              <a:rPr lang="en-US" dirty="0" smtClean="0">
                <a:latin typeface="Avenir Book" charset="0"/>
                <a:ea typeface="Avenir Book" charset="0"/>
                <a:cs typeface="Avenir Book" charset="0"/>
              </a:rPr>
              <a:t>Patriarchy continued to shape gender and family relations in all imperial societies of this period.</a:t>
            </a:r>
            <a:endParaRPr lang="en-US" dirty="0">
              <a:latin typeface="Avenir Book" charset="0"/>
              <a:ea typeface="Avenir Book" charset="0"/>
              <a:cs typeface="Avenir Book" charset="0"/>
            </a:endParaRPr>
          </a:p>
        </p:txBody>
      </p:sp>
      <p:sp>
        <p:nvSpPr>
          <p:cNvPr id="4" name="TextBox 3"/>
          <p:cNvSpPr txBox="1"/>
          <p:nvPr/>
        </p:nvSpPr>
        <p:spPr>
          <a:xfrm>
            <a:off x="1450429" y="5931243"/>
            <a:ext cx="9645940" cy="646331"/>
          </a:xfrm>
          <a:prstGeom prst="rect">
            <a:avLst/>
          </a:prstGeom>
          <a:noFill/>
        </p:spPr>
        <p:txBody>
          <a:bodyPr wrap="square" rtlCol="0">
            <a:spAutoFit/>
          </a:bodyPr>
          <a:lstStyle/>
          <a:p>
            <a:r>
              <a:rPr lang="en-US" baseline="30000" dirty="0" smtClean="0">
                <a:latin typeface="Avenir Book" charset="0"/>
                <a:ea typeface="Avenir Book" charset="0"/>
                <a:cs typeface="Avenir Book" charset="0"/>
              </a:rPr>
              <a:t>*</a:t>
            </a:r>
            <a:r>
              <a:rPr lang="en-US" dirty="0" smtClean="0">
                <a:latin typeface="Avenir Book" charset="0"/>
                <a:ea typeface="Avenir Book" charset="0"/>
                <a:cs typeface="Avenir Book" charset="0"/>
              </a:rPr>
              <a:t>examples: </a:t>
            </a:r>
            <a:r>
              <a:rPr lang="en-US" dirty="0" err="1" smtClean="0">
                <a:latin typeface="Avenir Book" charset="0"/>
                <a:ea typeface="Avenir Book" charset="0"/>
                <a:cs typeface="Avenir Book" charset="0"/>
              </a:rPr>
              <a:t>Corv</a:t>
            </a:r>
            <a:r>
              <a:rPr lang="en-US" dirty="0" err="1" smtClean="0">
                <a:latin typeface="Avenir Book" charset="0"/>
                <a:ea typeface="Avenir Book" charset="0"/>
                <a:cs typeface="Avenir Book" charset="0"/>
              </a:rPr>
              <a:t>ée</a:t>
            </a:r>
            <a:r>
              <a:rPr lang="en-US" dirty="0" smtClean="0">
                <a:latin typeface="Avenir Book" charset="0"/>
                <a:ea typeface="Avenir Book" charset="0"/>
                <a:cs typeface="Avenir Book" charset="0"/>
              </a:rPr>
              <a:t> labor, slavery, rents and tributes, peasant communities, family &amp; household production</a:t>
            </a:r>
            <a:endParaRPr lang="en-US" dirty="0">
              <a:latin typeface="Avenir Book" charset="0"/>
              <a:ea typeface="Avenir Book" charset="0"/>
              <a:cs typeface="Avenir Book" charset="0"/>
            </a:endParaRPr>
          </a:p>
        </p:txBody>
      </p:sp>
    </p:spTree>
    <p:extLst>
      <p:ext uri="{BB962C8B-B14F-4D97-AF65-F5344CB8AC3E}">
        <p14:creationId xmlns:p14="http://schemas.microsoft.com/office/powerpoint/2010/main" val="329002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38097"/>
            <a:ext cx="10515600" cy="1325563"/>
          </a:xfrm>
        </p:spPr>
        <p:txBody>
          <a:bodyPr>
            <a:normAutofit fontScale="90000"/>
          </a:bodyPr>
          <a:lstStyle/>
          <a:p>
            <a:r>
              <a:rPr lang="en-US" dirty="0" smtClean="0">
                <a:latin typeface="American Typewriter" charset="0"/>
                <a:ea typeface="American Typewriter" charset="0"/>
                <a:cs typeface="American Typewriter" charset="0"/>
              </a:rPr>
              <a:t>Key Concept 2.2: </a:t>
            </a:r>
            <a:br>
              <a:rPr lang="en-US" dirty="0" smtClean="0">
                <a:latin typeface="American Typewriter" charset="0"/>
                <a:ea typeface="American Typewriter" charset="0"/>
                <a:cs typeface="American Typewriter" charset="0"/>
              </a:rPr>
            </a:br>
            <a:r>
              <a:rPr lang="en-US" sz="3300" dirty="0" smtClean="0">
                <a:latin typeface="American Typewriter" charset="0"/>
                <a:ea typeface="American Typewriter" charset="0"/>
                <a:cs typeface="American Typewriter" charset="0"/>
              </a:rPr>
              <a:t>IV. The Roman, Han, Persian, Mauryan, and Gupta empires encountered political, cultural, and administrative difficulties that they could not manage, which eventually led to their decline, collapse, and transformation into successor empires or states.</a:t>
            </a:r>
            <a:endParaRPr lang="en-US" sz="3300" dirty="0"/>
          </a:p>
        </p:txBody>
      </p:sp>
      <p:sp>
        <p:nvSpPr>
          <p:cNvPr id="3" name="Content Placeholder 2"/>
          <p:cNvSpPr>
            <a:spLocks noGrp="1"/>
          </p:cNvSpPr>
          <p:nvPr>
            <p:ph idx="1"/>
          </p:nvPr>
        </p:nvSpPr>
        <p:spPr>
          <a:xfrm>
            <a:off x="838200" y="2806261"/>
            <a:ext cx="10515600" cy="3370701"/>
          </a:xfrm>
        </p:spPr>
        <p:txBody>
          <a:bodyPr/>
          <a:lstStyle/>
          <a:p>
            <a:pPr marL="514350" indent="-514350">
              <a:buFont typeface="+mj-lt"/>
              <a:buAutoNum type="alphaUcPeriod"/>
            </a:pPr>
            <a:r>
              <a:rPr lang="en-US" dirty="0" smtClean="0">
                <a:latin typeface="Avenir Book" charset="0"/>
                <a:ea typeface="Avenir Book" charset="0"/>
                <a:cs typeface="Avenir Book" charset="0"/>
              </a:rPr>
              <a:t>Through excessive mobilization of resources, imperial governments generated social tensions and created economic difficulties by concentrating too much wealth in the hands of elites.</a:t>
            </a:r>
          </a:p>
          <a:p>
            <a:pPr marL="514350" indent="-514350">
              <a:buFont typeface="+mj-lt"/>
              <a:buAutoNum type="alphaUcPeriod"/>
            </a:pPr>
            <a:r>
              <a:rPr lang="en-US" u="sng" dirty="0" smtClean="0">
                <a:latin typeface="Avenir Book" charset="0"/>
                <a:ea typeface="Avenir Book" charset="0"/>
                <a:cs typeface="Avenir Book" charset="0"/>
              </a:rPr>
              <a:t>Security issues along their frontiers</a:t>
            </a:r>
            <a:r>
              <a:rPr lang="en-US" baseline="30000" dirty="0" smtClean="0">
                <a:latin typeface="Avenir Book" charset="0"/>
                <a:ea typeface="Avenir Book" charset="0"/>
                <a:cs typeface="Avenir Book" charset="0"/>
              </a:rPr>
              <a:t>*</a:t>
            </a:r>
            <a:r>
              <a:rPr lang="en-US" dirty="0" smtClean="0">
                <a:latin typeface="Avenir Book" charset="0"/>
                <a:ea typeface="Avenir Book" charset="0"/>
                <a:cs typeface="Avenir Book" charset="0"/>
              </a:rPr>
              <a:t>, including the threat of invasions, challenged imperial authority.</a:t>
            </a:r>
            <a:endParaRPr lang="en-US" dirty="0">
              <a:latin typeface="Avenir Book" charset="0"/>
              <a:ea typeface="Avenir Book" charset="0"/>
              <a:cs typeface="Avenir Book" charset="0"/>
            </a:endParaRPr>
          </a:p>
        </p:txBody>
      </p:sp>
      <p:sp>
        <p:nvSpPr>
          <p:cNvPr id="4" name="TextBox 3"/>
          <p:cNvSpPr txBox="1"/>
          <p:nvPr/>
        </p:nvSpPr>
        <p:spPr>
          <a:xfrm>
            <a:off x="1450429" y="5931243"/>
            <a:ext cx="9645940" cy="646331"/>
          </a:xfrm>
          <a:prstGeom prst="rect">
            <a:avLst/>
          </a:prstGeom>
          <a:noFill/>
        </p:spPr>
        <p:txBody>
          <a:bodyPr wrap="square" rtlCol="0">
            <a:spAutoFit/>
          </a:bodyPr>
          <a:lstStyle/>
          <a:p>
            <a:r>
              <a:rPr lang="en-US" baseline="30000" dirty="0" smtClean="0">
                <a:latin typeface="Avenir Book" charset="0"/>
                <a:ea typeface="Avenir Book" charset="0"/>
                <a:cs typeface="Avenir Book" charset="0"/>
              </a:rPr>
              <a:t>*</a:t>
            </a:r>
            <a:r>
              <a:rPr lang="en-US" dirty="0" smtClean="0">
                <a:latin typeface="Avenir Book" charset="0"/>
                <a:ea typeface="Avenir Book" charset="0"/>
                <a:cs typeface="Avenir Book" charset="0"/>
              </a:rPr>
              <a:t>examples: between Han China and the </a:t>
            </a:r>
            <a:r>
              <a:rPr lang="en-US" dirty="0" err="1" smtClean="0">
                <a:latin typeface="Avenir Book" charset="0"/>
                <a:ea typeface="Avenir Book" charset="0"/>
                <a:cs typeface="Avenir Book" charset="0"/>
              </a:rPr>
              <a:t>Xiongnu</a:t>
            </a:r>
            <a:r>
              <a:rPr lang="en-US" dirty="0" smtClean="0">
                <a:latin typeface="Avenir Book" charset="0"/>
                <a:ea typeface="Avenir Book" charset="0"/>
                <a:cs typeface="Avenir Book" charset="0"/>
              </a:rPr>
              <a:t>; between the Gupta and the White Huns; between the Romans and their northern and eastern neighbors.</a:t>
            </a:r>
            <a:endParaRPr lang="en-US" dirty="0">
              <a:latin typeface="Avenir Book" charset="0"/>
              <a:ea typeface="Avenir Book" charset="0"/>
              <a:cs typeface="Avenir Book" charset="0"/>
            </a:endParaRPr>
          </a:p>
        </p:txBody>
      </p:sp>
    </p:spTree>
    <p:extLst>
      <p:ext uri="{BB962C8B-B14F-4D97-AF65-F5344CB8AC3E}">
        <p14:creationId xmlns:p14="http://schemas.microsoft.com/office/powerpoint/2010/main" val="610597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merican Typewriter" charset="0"/>
                <a:ea typeface="American Typewriter" charset="0"/>
                <a:cs typeface="American Typewriter" charset="0"/>
              </a:rPr>
              <a:t>Key Concept 2.3: </a:t>
            </a:r>
            <a:br>
              <a:rPr lang="en-US" dirty="0" smtClean="0">
                <a:latin typeface="American Typewriter" charset="0"/>
                <a:ea typeface="American Typewriter" charset="0"/>
                <a:cs typeface="American Typewriter" charset="0"/>
              </a:rPr>
            </a:br>
            <a:r>
              <a:rPr lang="en-US" sz="3300" dirty="0" smtClean="0">
                <a:latin typeface="American Typewriter" charset="0"/>
                <a:ea typeface="American Typewriter" charset="0"/>
                <a:cs typeface="American Typewriter" charset="0"/>
              </a:rPr>
              <a:t>Emergence of Interregional Networks of Communication and Exchange</a:t>
            </a:r>
            <a:endParaRPr lang="en-US" sz="3300" dirty="0"/>
          </a:p>
        </p:txBody>
      </p:sp>
      <p:sp>
        <p:nvSpPr>
          <p:cNvPr id="3" name="Content Placeholder 2"/>
          <p:cNvSpPr>
            <a:spLocks noGrp="1"/>
          </p:cNvSpPr>
          <p:nvPr>
            <p:ph idx="1"/>
          </p:nvPr>
        </p:nvSpPr>
        <p:spPr/>
        <p:txBody>
          <a:bodyPr/>
          <a:lstStyle/>
          <a:p>
            <a:pPr marL="0" indent="0">
              <a:buNone/>
            </a:pPr>
            <a:r>
              <a:rPr lang="en-US" dirty="0" smtClean="0">
                <a:latin typeface="Avenir Book" charset="0"/>
                <a:ea typeface="Avenir Book" charset="0"/>
                <a:cs typeface="Avenir Book" charset="0"/>
              </a:rPr>
              <a:t>With the organization of large-scale empires, the volume of long-distance trade increased dramatically. Much of this trade resulted from the demand for raw materials and luxury goods. Land and water routes linked many regions of the Eastern Hemisphere. The exchange of people, technology, religious and cultural beliefs, food crops, domesticated animals, and disease pathogens developed alongside the trade in goods across extensive networks of communication and exchange. In the Americas and Oceania localized networks developed.</a:t>
            </a:r>
            <a:endParaRPr lang="en-US" dirty="0">
              <a:latin typeface="Avenir Book" charset="0"/>
              <a:ea typeface="Avenir Book" charset="0"/>
              <a:cs typeface="Avenir Book" charset="0"/>
            </a:endParaRPr>
          </a:p>
        </p:txBody>
      </p:sp>
    </p:spTree>
    <p:extLst>
      <p:ext uri="{BB962C8B-B14F-4D97-AF65-F5344CB8AC3E}">
        <p14:creationId xmlns:p14="http://schemas.microsoft.com/office/powerpoint/2010/main" val="1824495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merican Typewriter" charset="0"/>
                <a:ea typeface="American Typewriter" charset="0"/>
                <a:cs typeface="American Typewriter" charset="0"/>
              </a:rPr>
              <a:t>Key Concept 2.3: </a:t>
            </a:r>
            <a:br>
              <a:rPr lang="en-US" dirty="0" smtClean="0">
                <a:latin typeface="American Typewriter" charset="0"/>
                <a:ea typeface="American Typewriter" charset="0"/>
                <a:cs typeface="American Typewriter" charset="0"/>
              </a:rPr>
            </a:br>
            <a:r>
              <a:rPr lang="en-US" sz="3300" dirty="0" smtClean="0">
                <a:latin typeface="American Typewriter" charset="0"/>
                <a:ea typeface="American Typewriter" charset="0"/>
                <a:cs typeface="American Typewriter" charset="0"/>
              </a:rPr>
              <a:t>I. Land and water routes became the basis for interregional trade, communication, and exchange networks in the Eastern Hemisphere.</a:t>
            </a:r>
            <a:endParaRPr lang="en-US" sz="3300" dirty="0"/>
          </a:p>
        </p:txBody>
      </p:sp>
      <p:sp>
        <p:nvSpPr>
          <p:cNvPr id="3" name="Content Placeholder 2"/>
          <p:cNvSpPr>
            <a:spLocks noGrp="1"/>
          </p:cNvSpPr>
          <p:nvPr>
            <p:ph idx="1"/>
          </p:nvPr>
        </p:nvSpPr>
        <p:spPr>
          <a:xfrm>
            <a:off x="838200" y="2017985"/>
            <a:ext cx="10515600" cy="4158977"/>
          </a:xfrm>
        </p:spPr>
        <p:txBody>
          <a:bodyPr/>
          <a:lstStyle/>
          <a:p>
            <a:pPr marL="514350" indent="-514350">
              <a:buFont typeface="+mj-lt"/>
              <a:buAutoNum type="alphaUcPeriod"/>
            </a:pPr>
            <a:r>
              <a:rPr lang="en-US" dirty="0" smtClean="0">
                <a:latin typeface="Avenir Book" charset="0"/>
                <a:ea typeface="Avenir Book" charset="0"/>
                <a:cs typeface="Avenir Book" charset="0"/>
              </a:rPr>
              <a:t>Many factors, including the climate and location of the routes, the typical trade goods, and the ethnicity of people involved, shaped the distinctive features of a variety of trade routes, including Eurasian Silk Roads, Trans-Saharan caravan routes, Indian Ocean sea lanes, and Mediterranean sea lanes.</a:t>
            </a:r>
            <a:endParaRPr lang="en-US" dirty="0">
              <a:latin typeface="Avenir Book" charset="0"/>
              <a:ea typeface="Avenir Book" charset="0"/>
              <a:cs typeface="Avenir Book" charset="0"/>
            </a:endParaRPr>
          </a:p>
        </p:txBody>
      </p:sp>
    </p:spTree>
    <p:extLst>
      <p:ext uri="{BB962C8B-B14F-4D97-AF65-F5344CB8AC3E}">
        <p14:creationId xmlns:p14="http://schemas.microsoft.com/office/powerpoint/2010/main" val="1909744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merican Typewriter" charset="0"/>
                <a:ea typeface="American Typewriter" charset="0"/>
                <a:cs typeface="American Typewriter" charset="0"/>
              </a:rPr>
              <a:t>Key Concept 2.3: </a:t>
            </a:r>
            <a:br>
              <a:rPr lang="en-US" dirty="0" smtClean="0">
                <a:latin typeface="American Typewriter" charset="0"/>
                <a:ea typeface="American Typewriter" charset="0"/>
                <a:cs typeface="American Typewriter" charset="0"/>
              </a:rPr>
            </a:br>
            <a:r>
              <a:rPr lang="en-US" sz="3300" dirty="0" smtClean="0">
                <a:latin typeface="American Typewriter" charset="0"/>
                <a:ea typeface="American Typewriter" charset="0"/>
                <a:cs typeface="American Typewriter" charset="0"/>
              </a:rPr>
              <a:t>II. New technologies facilitated long-distance communication and exchange.</a:t>
            </a:r>
            <a:endParaRPr lang="en-US" sz="3300" dirty="0"/>
          </a:p>
        </p:txBody>
      </p:sp>
      <p:sp>
        <p:nvSpPr>
          <p:cNvPr id="3" name="Content Placeholder 2"/>
          <p:cNvSpPr>
            <a:spLocks noGrp="1"/>
          </p:cNvSpPr>
          <p:nvPr>
            <p:ph idx="1"/>
          </p:nvPr>
        </p:nvSpPr>
        <p:spPr/>
        <p:txBody>
          <a:bodyPr/>
          <a:lstStyle/>
          <a:p>
            <a:pPr marL="514350" indent="-514350">
              <a:buFont typeface="+mj-lt"/>
              <a:buAutoNum type="alphaUcPeriod"/>
            </a:pPr>
            <a:r>
              <a:rPr lang="en-US" dirty="0" smtClean="0">
                <a:latin typeface="Avenir Book" charset="0"/>
                <a:ea typeface="Avenir Book" charset="0"/>
                <a:cs typeface="Avenir Book" charset="0"/>
              </a:rPr>
              <a:t>New technologies permitted the use of domesticated pack animals to transport goods across longer routes.</a:t>
            </a:r>
          </a:p>
          <a:p>
            <a:pPr marL="514350" indent="-514350">
              <a:buFont typeface="+mj-lt"/>
              <a:buAutoNum type="alphaUcPeriod"/>
            </a:pPr>
            <a:r>
              <a:rPr lang="en-US" dirty="0" smtClean="0">
                <a:latin typeface="Avenir Book" charset="0"/>
                <a:ea typeface="Avenir Book" charset="0"/>
                <a:cs typeface="Avenir Book" charset="0"/>
              </a:rPr>
              <a:t>Innovations in maritime technologies, as well as advanced knowledge of the monsoon winds, stimulated exchanges along maritime routes from East Africa to East Asia.</a:t>
            </a:r>
            <a:endParaRPr lang="en-US" dirty="0">
              <a:latin typeface="Avenir Book" charset="0"/>
              <a:ea typeface="Avenir Book" charset="0"/>
              <a:cs typeface="Avenir Book" charset="0"/>
            </a:endParaRPr>
          </a:p>
        </p:txBody>
      </p:sp>
    </p:spTree>
    <p:extLst>
      <p:ext uri="{BB962C8B-B14F-4D97-AF65-F5344CB8AC3E}">
        <p14:creationId xmlns:p14="http://schemas.microsoft.com/office/powerpoint/2010/main" val="19140080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1614"/>
            <a:ext cx="10515600" cy="1325563"/>
          </a:xfrm>
        </p:spPr>
        <p:txBody>
          <a:bodyPr>
            <a:normAutofit fontScale="90000"/>
          </a:bodyPr>
          <a:lstStyle/>
          <a:p>
            <a:r>
              <a:rPr lang="en-US" dirty="0" smtClean="0">
                <a:latin typeface="American Typewriter" charset="0"/>
                <a:ea typeface="American Typewriter" charset="0"/>
                <a:cs typeface="American Typewriter" charset="0"/>
              </a:rPr>
              <a:t>Key Concept 2.3: </a:t>
            </a:r>
            <a:br>
              <a:rPr lang="en-US" dirty="0" smtClean="0">
                <a:latin typeface="American Typewriter" charset="0"/>
                <a:ea typeface="American Typewriter" charset="0"/>
                <a:cs typeface="American Typewriter" charset="0"/>
              </a:rPr>
            </a:br>
            <a:r>
              <a:rPr lang="en-US" sz="3300" dirty="0" smtClean="0">
                <a:latin typeface="American Typewriter" charset="0"/>
                <a:ea typeface="American Typewriter" charset="0"/>
                <a:cs typeface="American Typewriter" charset="0"/>
              </a:rPr>
              <a:t>III. Alongside the trade in goods, the exchange of people, religious and cultural beliefs, food crops, domesticated animals, and disease pathogens developed across extensive networks of communication and exchange.</a:t>
            </a:r>
            <a:endParaRPr lang="en-US" sz="3300" dirty="0"/>
          </a:p>
        </p:txBody>
      </p:sp>
      <p:sp>
        <p:nvSpPr>
          <p:cNvPr id="3" name="Content Placeholder 2"/>
          <p:cNvSpPr>
            <a:spLocks noGrp="1"/>
          </p:cNvSpPr>
          <p:nvPr>
            <p:ph idx="1"/>
          </p:nvPr>
        </p:nvSpPr>
        <p:spPr>
          <a:xfrm>
            <a:off x="838200" y="2364827"/>
            <a:ext cx="10515600" cy="3812135"/>
          </a:xfrm>
        </p:spPr>
        <p:txBody>
          <a:bodyPr/>
          <a:lstStyle/>
          <a:p>
            <a:pPr marL="514350" indent="-514350">
              <a:buFont typeface="+mj-lt"/>
              <a:buAutoNum type="alphaUcPeriod"/>
            </a:pPr>
            <a:r>
              <a:rPr lang="en-US" dirty="0" smtClean="0">
                <a:latin typeface="Avenir Book" charset="0"/>
                <a:ea typeface="Avenir Book" charset="0"/>
                <a:cs typeface="Avenir Book" charset="0"/>
              </a:rPr>
              <a:t>The spread of crops, including rice and cotton from South Asia to the Middle East, encouraged </a:t>
            </a:r>
            <a:r>
              <a:rPr lang="en-US" u="sng" dirty="0" smtClean="0">
                <a:latin typeface="Avenir Book" charset="0"/>
                <a:ea typeface="Avenir Book" charset="0"/>
                <a:cs typeface="Avenir Book" charset="0"/>
              </a:rPr>
              <a:t>changes in farming and irrigation techniques</a:t>
            </a:r>
            <a:r>
              <a:rPr lang="en-US" baseline="30000" dirty="0" smtClean="0">
                <a:latin typeface="Avenir Book" charset="0"/>
                <a:ea typeface="Avenir Book" charset="0"/>
                <a:cs typeface="Avenir Book" charset="0"/>
              </a:rPr>
              <a:t>*</a:t>
            </a:r>
            <a:r>
              <a:rPr lang="en-US" dirty="0" smtClean="0">
                <a:latin typeface="Avenir Book" charset="0"/>
                <a:ea typeface="Avenir Book" charset="0"/>
                <a:cs typeface="Avenir Book" charset="0"/>
              </a:rPr>
              <a:t>.</a:t>
            </a:r>
          </a:p>
          <a:p>
            <a:pPr marL="514350" indent="-514350">
              <a:buFont typeface="+mj-lt"/>
              <a:buAutoNum type="alphaUcPeriod"/>
            </a:pPr>
            <a:r>
              <a:rPr lang="en-US" u="sng" dirty="0" smtClean="0">
                <a:latin typeface="Avenir Book" charset="0"/>
                <a:ea typeface="Avenir Book" charset="0"/>
                <a:cs typeface="Avenir Book" charset="0"/>
              </a:rPr>
              <a:t>The spread of disease pathogens</a:t>
            </a:r>
            <a:r>
              <a:rPr lang="en-US" baseline="30000" dirty="0" smtClean="0">
                <a:latin typeface="Avenir Book" charset="0"/>
                <a:ea typeface="Avenir Book" charset="0"/>
                <a:cs typeface="Avenir Book" charset="0"/>
              </a:rPr>
              <a:t>**</a:t>
            </a:r>
            <a:r>
              <a:rPr lang="en-US" dirty="0" smtClean="0">
                <a:latin typeface="Avenir Book" charset="0"/>
                <a:ea typeface="Avenir Book" charset="0"/>
                <a:cs typeface="Avenir Book" charset="0"/>
              </a:rPr>
              <a:t> diminished urban populations and contributed to the decline of some empires.</a:t>
            </a:r>
          </a:p>
          <a:p>
            <a:pPr marL="514350" indent="-514350">
              <a:buFont typeface="+mj-lt"/>
              <a:buAutoNum type="alphaUcPeriod"/>
            </a:pPr>
            <a:r>
              <a:rPr lang="en-US" dirty="0" smtClean="0">
                <a:latin typeface="Avenir Book" charset="0"/>
                <a:ea typeface="Avenir Book" charset="0"/>
                <a:cs typeface="Avenir Book" charset="0"/>
              </a:rPr>
              <a:t>Religious and cultural traditions—including Christianity, Hinduism, and Buddhism—were transformed as they spread.</a:t>
            </a:r>
            <a:endParaRPr lang="en-US" dirty="0">
              <a:latin typeface="Avenir Book" charset="0"/>
              <a:ea typeface="Avenir Book" charset="0"/>
              <a:cs typeface="Avenir Book" charset="0"/>
            </a:endParaRPr>
          </a:p>
        </p:txBody>
      </p:sp>
      <p:sp>
        <p:nvSpPr>
          <p:cNvPr id="4" name="TextBox 3"/>
          <p:cNvSpPr txBox="1"/>
          <p:nvPr/>
        </p:nvSpPr>
        <p:spPr>
          <a:xfrm>
            <a:off x="1450429" y="5284912"/>
            <a:ext cx="9645940" cy="646331"/>
          </a:xfrm>
          <a:prstGeom prst="rect">
            <a:avLst/>
          </a:prstGeom>
          <a:noFill/>
        </p:spPr>
        <p:txBody>
          <a:bodyPr wrap="square" rtlCol="0">
            <a:spAutoFit/>
          </a:bodyPr>
          <a:lstStyle/>
          <a:p>
            <a:r>
              <a:rPr lang="en-US" baseline="30000" dirty="0" smtClean="0">
                <a:latin typeface="Avenir Book" charset="0"/>
                <a:ea typeface="Avenir Book" charset="0"/>
                <a:cs typeface="Avenir Book" charset="0"/>
              </a:rPr>
              <a:t>*</a:t>
            </a:r>
            <a:r>
              <a:rPr lang="en-US" dirty="0" smtClean="0">
                <a:latin typeface="Avenir Book" charset="0"/>
                <a:ea typeface="Avenir Book" charset="0"/>
                <a:cs typeface="Avenir Book" charset="0"/>
              </a:rPr>
              <a:t>examples: the </a:t>
            </a:r>
            <a:r>
              <a:rPr lang="en-US" i="1" dirty="0" err="1" smtClean="0">
                <a:latin typeface="Avenir Book" charset="0"/>
                <a:ea typeface="Avenir Book" charset="0"/>
                <a:cs typeface="Avenir Book" charset="0"/>
              </a:rPr>
              <a:t>qanat</a:t>
            </a:r>
            <a:r>
              <a:rPr lang="en-US" dirty="0" smtClean="0">
                <a:latin typeface="Avenir Book" charset="0"/>
                <a:ea typeface="Avenir Book" charset="0"/>
                <a:cs typeface="Avenir Book" charset="0"/>
              </a:rPr>
              <a:t> system; a variety of water wheels (</a:t>
            </a:r>
            <a:r>
              <a:rPr lang="en-US" i="1" dirty="0" err="1" smtClean="0">
                <a:latin typeface="Avenir Book" charset="0"/>
                <a:ea typeface="Avenir Book" charset="0"/>
                <a:cs typeface="Avenir Book" charset="0"/>
              </a:rPr>
              <a:t>noria</a:t>
            </a:r>
            <a:r>
              <a:rPr lang="en-US" i="1" dirty="0" smtClean="0">
                <a:latin typeface="Avenir Book" charset="0"/>
                <a:ea typeface="Avenir Book" charset="0"/>
                <a:cs typeface="Avenir Book" charset="0"/>
              </a:rPr>
              <a:t>, </a:t>
            </a:r>
            <a:r>
              <a:rPr lang="en-US" i="1" dirty="0" err="1" smtClean="0">
                <a:latin typeface="Avenir Book" charset="0"/>
                <a:ea typeface="Avenir Book" charset="0"/>
                <a:cs typeface="Avenir Book" charset="0"/>
              </a:rPr>
              <a:t>sakia</a:t>
            </a:r>
            <a:r>
              <a:rPr lang="en-US" dirty="0" smtClean="0">
                <a:latin typeface="Avenir Book" charset="0"/>
                <a:ea typeface="Avenir Book" charset="0"/>
                <a:cs typeface="Avenir Book" charset="0"/>
              </a:rPr>
              <a:t>); improved wells and pumps (</a:t>
            </a:r>
            <a:r>
              <a:rPr lang="en-US" i="1" dirty="0" err="1" smtClean="0">
                <a:latin typeface="Avenir Book" charset="0"/>
                <a:ea typeface="Avenir Book" charset="0"/>
                <a:cs typeface="Avenir Book" charset="0"/>
              </a:rPr>
              <a:t>shaduf</a:t>
            </a:r>
            <a:r>
              <a:rPr lang="en-US" dirty="0" smtClean="0">
                <a:latin typeface="Avenir Book" charset="0"/>
                <a:ea typeface="Avenir Book" charset="0"/>
                <a:cs typeface="Avenir Book" charset="0"/>
              </a:rPr>
              <a:t>)</a:t>
            </a:r>
            <a:endParaRPr lang="en-US" dirty="0">
              <a:latin typeface="Avenir Book" charset="0"/>
              <a:ea typeface="Avenir Book" charset="0"/>
              <a:cs typeface="Avenir Book" charset="0"/>
            </a:endParaRPr>
          </a:p>
        </p:txBody>
      </p:sp>
      <p:sp>
        <p:nvSpPr>
          <p:cNvPr id="5" name="TextBox 4"/>
          <p:cNvSpPr txBox="1"/>
          <p:nvPr/>
        </p:nvSpPr>
        <p:spPr>
          <a:xfrm>
            <a:off x="1450429" y="5931243"/>
            <a:ext cx="9645940" cy="646331"/>
          </a:xfrm>
          <a:prstGeom prst="rect">
            <a:avLst/>
          </a:prstGeom>
          <a:noFill/>
        </p:spPr>
        <p:txBody>
          <a:bodyPr wrap="square" rtlCol="0">
            <a:spAutoFit/>
          </a:bodyPr>
          <a:lstStyle/>
          <a:p>
            <a:r>
              <a:rPr lang="en-US" baseline="30000" dirty="0" smtClean="0">
                <a:latin typeface="Avenir Book" charset="0"/>
                <a:ea typeface="Avenir Book" charset="0"/>
                <a:cs typeface="Avenir Book" charset="0"/>
              </a:rPr>
              <a:t>**</a:t>
            </a:r>
            <a:r>
              <a:rPr lang="en-US" dirty="0" smtClean="0">
                <a:latin typeface="Avenir Book" charset="0"/>
                <a:ea typeface="Avenir Book" charset="0"/>
                <a:cs typeface="Avenir Book" charset="0"/>
              </a:rPr>
              <a:t>examples: the effects of disease on the Roman Empire; the effects of disease on Chinese empires.</a:t>
            </a:r>
            <a:endParaRPr lang="en-US" dirty="0">
              <a:latin typeface="Avenir Book" charset="0"/>
              <a:ea typeface="Avenir Book" charset="0"/>
              <a:cs typeface="Avenir Book" charset="0"/>
            </a:endParaRPr>
          </a:p>
        </p:txBody>
      </p:sp>
    </p:spTree>
    <p:extLst>
      <p:ext uri="{BB962C8B-B14F-4D97-AF65-F5344CB8AC3E}">
        <p14:creationId xmlns:p14="http://schemas.microsoft.com/office/powerpoint/2010/main" val="794448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merican Typewriter" charset="0"/>
                <a:ea typeface="American Typewriter" charset="0"/>
                <a:cs typeface="American Typewriter" charset="0"/>
              </a:rPr>
              <a:t>Key Concept 2.1: </a:t>
            </a:r>
            <a:br>
              <a:rPr lang="en-US" dirty="0" smtClean="0">
                <a:latin typeface="American Typewriter" charset="0"/>
                <a:ea typeface="American Typewriter" charset="0"/>
                <a:cs typeface="American Typewriter" charset="0"/>
              </a:rPr>
            </a:br>
            <a:r>
              <a:rPr lang="en-US" sz="3300" dirty="0" smtClean="0">
                <a:latin typeface="American Typewriter" charset="0"/>
                <a:ea typeface="American Typewriter" charset="0"/>
                <a:cs typeface="American Typewriter" charset="0"/>
              </a:rPr>
              <a:t>The Development and Codification of Religious and Cultural Traditions</a:t>
            </a:r>
            <a:endParaRPr lang="en-US" sz="3300" dirty="0">
              <a:latin typeface="American Typewriter" charset="0"/>
              <a:ea typeface="American Typewriter" charset="0"/>
              <a:cs typeface="American Typewriter" charset="0"/>
            </a:endParaRPr>
          </a:p>
        </p:txBody>
      </p:sp>
      <p:sp>
        <p:nvSpPr>
          <p:cNvPr id="3" name="Content Placeholder 2"/>
          <p:cNvSpPr>
            <a:spLocks noGrp="1"/>
          </p:cNvSpPr>
          <p:nvPr>
            <p:ph idx="1"/>
          </p:nvPr>
        </p:nvSpPr>
        <p:spPr/>
        <p:txBody>
          <a:bodyPr/>
          <a:lstStyle/>
          <a:p>
            <a:pPr marL="0" indent="0">
              <a:buNone/>
            </a:pPr>
            <a:r>
              <a:rPr lang="en-US" dirty="0" smtClean="0">
                <a:latin typeface="Avenir Book" charset="0"/>
                <a:ea typeface="Avenir Book" charset="0"/>
                <a:cs typeface="Avenir Book" charset="0"/>
              </a:rPr>
              <a:t>As states and empires increased in size, and contacts between regions multiplied, people transformed their religious and cultural systems. Religions and belief systems provided a social bond and an ethical code to live by. These shared beliefs also influenced and reinforced political, economic, and occupational stratification. Religious and political authority often merged as rulers (some of whom were considered divine) used religion, along with military and legal structures, to justify their rule and ensure its continuation. Religions and belief systems also generated conflict, partly because beliefs and practices varied greatly within and among societies.</a:t>
            </a:r>
          </a:p>
        </p:txBody>
      </p:sp>
    </p:spTree>
    <p:extLst>
      <p:ext uri="{BB962C8B-B14F-4D97-AF65-F5344CB8AC3E}">
        <p14:creationId xmlns:p14="http://schemas.microsoft.com/office/powerpoint/2010/main" val="2129713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latin typeface="American Typewriter" charset="0"/>
                <a:ea typeface="American Typewriter" charset="0"/>
                <a:cs typeface="American Typewriter" charset="0"/>
              </a:rPr>
              <a:t>Key Concept 2.1: </a:t>
            </a:r>
            <a:r>
              <a:rPr lang="en-US" dirty="0" smtClean="0">
                <a:latin typeface="American Typewriter" charset="0"/>
                <a:ea typeface="American Typewriter" charset="0"/>
                <a:cs typeface="American Typewriter" charset="0"/>
              </a:rPr>
              <a:t/>
            </a:r>
            <a:br>
              <a:rPr lang="en-US" dirty="0" smtClean="0">
                <a:latin typeface="American Typewriter" charset="0"/>
                <a:ea typeface="American Typewriter" charset="0"/>
                <a:cs typeface="American Typewriter" charset="0"/>
              </a:rPr>
            </a:br>
            <a:r>
              <a:rPr lang="en-US" sz="3000" dirty="0" smtClean="0">
                <a:latin typeface="American Typewriter" charset="0"/>
                <a:ea typeface="American Typewriter" charset="0"/>
                <a:cs typeface="American Typewriter" charset="0"/>
              </a:rPr>
              <a:t>I. Codifications and further developments of existing religious traditions provided a bond among people and an ethical code to live by. </a:t>
            </a:r>
            <a:endParaRPr lang="en-US" sz="3000"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lphaUcPeriod"/>
            </a:pPr>
            <a:r>
              <a:rPr lang="en-US" dirty="0" smtClean="0">
                <a:latin typeface="Avenir Book" charset="0"/>
                <a:ea typeface="Avenir Book" charset="0"/>
                <a:cs typeface="Avenir Book" charset="0"/>
              </a:rPr>
              <a:t>The association of monotheism with Judaism further developed with the codification of the Hebrew Scriptures, which also reflected the influence of Mesopotamian cultural and legal traditions. The Assyrian, Babylonian, and Roman empires conquered various Jewish states at different points in time. These conquests contributed to the growth of Jewish diasporic communities around the Mediterranean and Middle East.</a:t>
            </a:r>
          </a:p>
          <a:p>
            <a:pPr marL="514350" indent="-514350">
              <a:buFont typeface="+mj-lt"/>
              <a:buAutoNum type="alphaUcPeriod"/>
            </a:pPr>
            <a:r>
              <a:rPr lang="en-US" dirty="0" smtClean="0">
                <a:latin typeface="Avenir Book" charset="0"/>
                <a:ea typeface="Avenir Book" charset="0"/>
                <a:cs typeface="Avenir Book" charset="0"/>
              </a:rPr>
              <a:t>The core beliefs outlined in the Sanskrit scriptures formed the basis of the Vedic religions – later known as Hinduism. These beliefs included the importance of multiple manifestations of Brahma and teachings about reincarnation, and they contributed to the development of the social and political roles of a caste system. </a:t>
            </a:r>
            <a:endParaRPr lang="en-US" dirty="0">
              <a:latin typeface="Avenir Book" charset="0"/>
              <a:ea typeface="Avenir Book" charset="0"/>
              <a:cs typeface="Avenir Book" charset="0"/>
            </a:endParaRPr>
          </a:p>
        </p:txBody>
      </p:sp>
    </p:spTree>
    <p:extLst>
      <p:ext uri="{BB962C8B-B14F-4D97-AF65-F5344CB8AC3E}">
        <p14:creationId xmlns:p14="http://schemas.microsoft.com/office/powerpoint/2010/main" val="932626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latin typeface="American Typewriter" charset="0"/>
                <a:ea typeface="American Typewriter" charset="0"/>
                <a:cs typeface="American Typewriter" charset="0"/>
              </a:rPr>
              <a:t>Key Concept 2.1: </a:t>
            </a:r>
            <a:r>
              <a:rPr lang="en-US" sz="3300" dirty="0" smtClean="0">
                <a:latin typeface="American Typewriter" charset="0"/>
                <a:ea typeface="American Typewriter" charset="0"/>
                <a:cs typeface="American Typewriter" charset="0"/>
              </a:rPr>
              <a:t/>
            </a:r>
            <a:br>
              <a:rPr lang="en-US" sz="3300" dirty="0" smtClean="0">
                <a:latin typeface="American Typewriter" charset="0"/>
                <a:ea typeface="American Typewriter" charset="0"/>
                <a:cs typeface="American Typewriter" charset="0"/>
              </a:rPr>
            </a:br>
            <a:r>
              <a:rPr lang="en-US" sz="3000" dirty="0" smtClean="0">
                <a:latin typeface="American Typewriter" charset="0"/>
                <a:ea typeface="American Typewriter" charset="0"/>
                <a:cs typeface="American Typewriter" charset="0"/>
              </a:rPr>
              <a:t>II. New belief systems and cultural traditions emerged and spread, often asserting universal truths.</a:t>
            </a:r>
            <a:endParaRPr lang="en-US" sz="3000"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lphaUcPeriod"/>
            </a:pPr>
            <a:r>
              <a:rPr lang="en-US" dirty="0" smtClean="0">
                <a:latin typeface="Avenir Book" charset="0"/>
                <a:ea typeface="Avenir Book" charset="0"/>
                <a:cs typeface="Avenir Book" charset="0"/>
              </a:rPr>
              <a:t>The core beliefs about desire, suffering, and the search for enlightenment preached by the historical Buddha and collected by his followers in sutras and other scriptures were, in part, a reaction to the Vedic beliefs and rituals dominant in South Asia. Buddhism changed over time as it spread throughout Asia – first through the support of the Mauryan Emperor Ashoka, and then through the efforts of missionaries and merchants, and the establishment of educational institutions to promote Buddhism’s core teachings. </a:t>
            </a:r>
          </a:p>
          <a:p>
            <a:pPr marL="514350" indent="-514350">
              <a:buFont typeface="+mj-lt"/>
              <a:buAutoNum type="alphaUcPeriod"/>
            </a:pPr>
            <a:r>
              <a:rPr lang="en-US" dirty="0" smtClean="0">
                <a:latin typeface="Avenir Book" charset="0"/>
                <a:ea typeface="Avenir Book" charset="0"/>
                <a:cs typeface="Avenir Book" charset="0"/>
              </a:rPr>
              <a:t>Confucianism’s core beliefs and writings originated in the writings and lessons of Confucius. They were elaborated by key disciples who sought to promote social harmony by outlining proper rituals and social relations for all people in China, including rulers.</a:t>
            </a:r>
          </a:p>
        </p:txBody>
      </p:sp>
    </p:spTree>
    <p:extLst>
      <p:ext uri="{BB962C8B-B14F-4D97-AF65-F5344CB8AC3E}">
        <p14:creationId xmlns:p14="http://schemas.microsoft.com/office/powerpoint/2010/main" val="1027484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latin typeface="American Typewriter" charset="0"/>
                <a:ea typeface="American Typewriter" charset="0"/>
                <a:cs typeface="American Typewriter" charset="0"/>
              </a:rPr>
              <a:t>Key Concept 2.1: </a:t>
            </a:r>
            <a:r>
              <a:rPr lang="en-US" sz="3000" dirty="0" smtClean="0">
                <a:latin typeface="American Typewriter" charset="0"/>
                <a:ea typeface="American Typewriter" charset="0"/>
                <a:cs typeface="American Typewriter" charset="0"/>
              </a:rPr>
              <a:t/>
            </a:r>
            <a:br>
              <a:rPr lang="en-US" sz="3000" dirty="0" smtClean="0">
                <a:latin typeface="American Typewriter" charset="0"/>
                <a:ea typeface="American Typewriter" charset="0"/>
                <a:cs typeface="American Typewriter" charset="0"/>
              </a:rPr>
            </a:br>
            <a:r>
              <a:rPr lang="en-US" sz="3000" dirty="0" smtClean="0">
                <a:latin typeface="American Typewriter" charset="0"/>
                <a:ea typeface="American Typewriter" charset="0"/>
                <a:cs typeface="American Typewriter" charset="0"/>
              </a:rPr>
              <a:t>II. New belief systems and cultural traditions emerged and spread, often asserting universal truths.</a:t>
            </a:r>
            <a:endParaRPr lang="en-US" sz="3000" dirty="0"/>
          </a:p>
        </p:txBody>
      </p:sp>
      <p:sp>
        <p:nvSpPr>
          <p:cNvPr id="3" name="Content Placeholder 2"/>
          <p:cNvSpPr>
            <a:spLocks noGrp="1"/>
          </p:cNvSpPr>
          <p:nvPr>
            <p:ph idx="1"/>
          </p:nvPr>
        </p:nvSpPr>
        <p:spPr/>
        <p:txBody>
          <a:bodyPr>
            <a:normAutofit lnSpcReduction="10000"/>
          </a:bodyPr>
          <a:lstStyle/>
          <a:p>
            <a:pPr marL="514350" indent="-514350">
              <a:buFont typeface="+mj-lt"/>
              <a:buAutoNum type="alphaUcPeriod" startAt="3"/>
            </a:pPr>
            <a:r>
              <a:rPr lang="en-US" dirty="0" smtClean="0">
                <a:latin typeface="Avenir Book" charset="0"/>
                <a:ea typeface="Avenir Book" charset="0"/>
                <a:cs typeface="Avenir Book" charset="0"/>
              </a:rPr>
              <a:t>In major Daoist writings, the core belief of balance between humans and nature assumed that the Chinese political system would be altered indirectly. </a:t>
            </a:r>
            <a:r>
              <a:rPr lang="en-US" u="sng" dirty="0" smtClean="0">
                <a:latin typeface="Avenir Book" charset="0"/>
                <a:ea typeface="Avenir Book" charset="0"/>
                <a:cs typeface="Avenir Book" charset="0"/>
              </a:rPr>
              <a:t>Daoism also influenced the development of Chinese culture</a:t>
            </a:r>
            <a:r>
              <a:rPr lang="en-US" baseline="30000" dirty="0" smtClean="0">
                <a:latin typeface="Avenir Book" charset="0"/>
                <a:ea typeface="Avenir Book" charset="0"/>
                <a:cs typeface="Avenir Book" charset="0"/>
              </a:rPr>
              <a:t>*</a:t>
            </a:r>
            <a:r>
              <a:rPr lang="en-US" dirty="0" smtClean="0">
                <a:latin typeface="Avenir Book" charset="0"/>
                <a:ea typeface="Avenir Book" charset="0"/>
                <a:cs typeface="Avenir Book" charset="0"/>
              </a:rPr>
              <a:t>.</a:t>
            </a:r>
          </a:p>
          <a:p>
            <a:pPr marL="514350" indent="-514350">
              <a:buFont typeface="+mj-lt"/>
              <a:buAutoNum type="alphaUcPeriod" startAt="3"/>
            </a:pPr>
            <a:r>
              <a:rPr lang="en-US" dirty="0" smtClean="0">
                <a:latin typeface="Avenir Book" charset="0"/>
                <a:ea typeface="Avenir Book" charset="0"/>
                <a:cs typeface="Avenir Book" charset="0"/>
              </a:rPr>
              <a:t>Christianity, based on core beliefs about the teachings and divinity of Jesus of Nazareth as recorded by his disciples, drew on Judaism and Roman and Hellenistic influences. Despite initial Roman imperial hostility, Christianity spread through the efforts of missionaries and merchants through many parts of Afro-Eurasia, and eventually gained Roman imperial support by the time of Emperor Constantine.</a:t>
            </a:r>
            <a:endParaRPr lang="en-US" dirty="0" smtClean="0">
              <a:latin typeface="Avenir Book" charset="0"/>
              <a:ea typeface="Avenir Book" charset="0"/>
              <a:cs typeface="Avenir Book" charset="0"/>
            </a:endParaRPr>
          </a:p>
          <a:p>
            <a:pPr marL="0" indent="0">
              <a:buNone/>
            </a:pPr>
            <a:endParaRPr lang="en-US" dirty="0"/>
          </a:p>
        </p:txBody>
      </p:sp>
      <p:sp>
        <p:nvSpPr>
          <p:cNvPr id="4" name="TextBox 3"/>
          <p:cNvSpPr txBox="1"/>
          <p:nvPr/>
        </p:nvSpPr>
        <p:spPr>
          <a:xfrm>
            <a:off x="1450429" y="5931243"/>
            <a:ext cx="9645940" cy="369332"/>
          </a:xfrm>
          <a:prstGeom prst="rect">
            <a:avLst/>
          </a:prstGeom>
          <a:noFill/>
        </p:spPr>
        <p:txBody>
          <a:bodyPr wrap="square" rtlCol="0">
            <a:spAutoFit/>
          </a:bodyPr>
          <a:lstStyle/>
          <a:p>
            <a:r>
              <a:rPr lang="en-US" baseline="30000" dirty="0" smtClean="0">
                <a:latin typeface="Avenir Book" charset="0"/>
                <a:ea typeface="Avenir Book" charset="0"/>
                <a:cs typeface="Avenir Book" charset="0"/>
              </a:rPr>
              <a:t>*</a:t>
            </a:r>
            <a:r>
              <a:rPr lang="en-US" dirty="0" smtClean="0">
                <a:latin typeface="Avenir Book" charset="0"/>
                <a:ea typeface="Avenir Book" charset="0"/>
                <a:cs typeface="Avenir Book" charset="0"/>
              </a:rPr>
              <a:t>examples: medical theories &amp; practices, poetry, metallurgy</a:t>
            </a:r>
            <a:r>
              <a:rPr lang="en-US" smtClean="0">
                <a:latin typeface="Avenir Book" charset="0"/>
                <a:ea typeface="Avenir Book" charset="0"/>
                <a:cs typeface="Avenir Book" charset="0"/>
              </a:rPr>
              <a:t>, architecture</a:t>
            </a:r>
            <a:endParaRPr lang="en-US" dirty="0">
              <a:latin typeface="Avenir Book" charset="0"/>
              <a:ea typeface="Avenir Book" charset="0"/>
              <a:cs typeface="Avenir Book" charset="0"/>
            </a:endParaRPr>
          </a:p>
        </p:txBody>
      </p:sp>
    </p:spTree>
    <p:extLst>
      <p:ext uri="{BB962C8B-B14F-4D97-AF65-F5344CB8AC3E}">
        <p14:creationId xmlns:p14="http://schemas.microsoft.com/office/powerpoint/2010/main" val="760065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merican Typewriter" charset="0"/>
                <a:ea typeface="American Typewriter" charset="0"/>
                <a:cs typeface="American Typewriter" charset="0"/>
              </a:rPr>
              <a:t>Key Concept 2.1: </a:t>
            </a:r>
            <a:r>
              <a:rPr lang="en-US" sz="4800" dirty="0" smtClean="0">
                <a:latin typeface="American Typewriter" charset="0"/>
                <a:ea typeface="American Typewriter" charset="0"/>
                <a:cs typeface="American Typewriter" charset="0"/>
              </a:rPr>
              <a:t/>
            </a:r>
            <a:br>
              <a:rPr lang="en-US" sz="4800" dirty="0" smtClean="0">
                <a:latin typeface="American Typewriter" charset="0"/>
                <a:ea typeface="American Typewriter" charset="0"/>
                <a:cs typeface="American Typewriter" charset="0"/>
              </a:rPr>
            </a:br>
            <a:r>
              <a:rPr lang="en-US" sz="3300" dirty="0" smtClean="0">
                <a:latin typeface="American Typewriter" charset="0"/>
                <a:ea typeface="American Typewriter" charset="0"/>
                <a:cs typeface="American Typewriter" charset="0"/>
              </a:rPr>
              <a:t>II. New belief systems and cultural traditions emerged and spread, often asserting universal truths.</a:t>
            </a:r>
            <a:endParaRPr lang="en-US" sz="3300" dirty="0"/>
          </a:p>
        </p:txBody>
      </p:sp>
      <p:sp>
        <p:nvSpPr>
          <p:cNvPr id="3" name="Content Placeholder 2"/>
          <p:cNvSpPr>
            <a:spLocks noGrp="1"/>
          </p:cNvSpPr>
          <p:nvPr>
            <p:ph idx="1"/>
          </p:nvPr>
        </p:nvSpPr>
        <p:spPr/>
        <p:txBody>
          <a:bodyPr/>
          <a:lstStyle/>
          <a:p>
            <a:pPr marL="514350" indent="-514350">
              <a:buFont typeface="+mj-lt"/>
              <a:buAutoNum type="alphaUcPeriod" startAt="5"/>
            </a:pPr>
            <a:r>
              <a:rPr lang="en-US" dirty="0" smtClean="0">
                <a:latin typeface="Avenir Book" charset="0"/>
                <a:ea typeface="Avenir Book" charset="0"/>
                <a:cs typeface="Avenir Book" charset="0"/>
              </a:rPr>
              <a:t>The core ideas in Greco-Roman philosophy and science emphasized logic, empirical observation, and the nature of political power and hierarchy.</a:t>
            </a:r>
          </a:p>
          <a:p>
            <a:pPr marL="514350" indent="-514350">
              <a:buFont typeface="+mj-lt"/>
              <a:buAutoNum type="alphaUcPeriod" startAt="5"/>
            </a:pPr>
            <a:r>
              <a:rPr lang="en-US" u="sng" dirty="0" smtClean="0">
                <a:latin typeface="Avenir Book" charset="0"/>
                <a:ea typeface="Avenir Book" charset="0"/>
                <a:cs typeface="Avenir Book" charset="0"/>
              </a:rPr>
              <a:t>Art and architecture</a:t>
            </a:r>
            <a:r>
              <a:rPr lang="en-US" baseline="30000" dirty="0" smtClean="0">
                <a:latin typeface="Avenir Book" charset="0"/>
                <a:ea typeface="Avenir Book" charset="0"/>
                <a:cs typeface="Avenir Book" charset="0"/>
              </a:rPr>
              <a:t>*</a:t>
            </a:r>
            <a:r>
              <a:rPr lang="en-US" dirty="0" smtClean="0">
                <a:latin typeface="Avenir Book" charset="0"/>
                <a:ea typeface="Avenir Book" charset="0"/>
                <a:cs typeface="Avenir Book" charset="0"/>
              </a:rPr>
              <a:t> reflected the values of religions and belief systems.</a:t>
            </a:r>
            <a:endParaRPr lang="en-US" dirty="0" smtClean="0">
              <a:latin typeface="Avenir Book" charset="0"/>
              <a:ea typeface="Avenir Book" charset="0"/>
              <a:cs typeface="Avenir Book" charset="0"/>
            </a:endParaRPr>
          </a:p>
          <a:p>
            <a:pPr marL="0" indent="0">
              <a:buNone/>
            </a:pPr>
            <a:endParaRPr lang="en-US" dirty="0"/>
          </a:p>
        </p:txBody>
      </p:sp>
      <p:sp>
        <p:nvSpPr>
          <p:cNvPr id="4" name="TextBox 3"/>
          <p:cNvSpPr txBox="1"/>
          <p:nvPr/>
        </p:nvSpPr>
        <p:spPr>
          <a:xfrm>
            <a:off x="1450429" y="5931243"/>
            <a:ext cx="9645940" cy="646331"/>
          </a:xfrm>
          <a:prstGeom prst="rect">
            <a:avLst/>
          </a:prstGeom>
          <a:noFill/>
        </p:spPr>
        <p:txBody>
          <a:bodyPr wrap="square" rtlCol="0">
            <a:spAutoFit/>
          </a:bodyPr>
          <a:lstStyle/>
          <a:p>
            <a:r>
              <a:rPr lang="en-US" baseline="30000" dirty="0" smtClean="0">
                <a:latin typeface="Avenir Book" charset="0"/>
                <a:ea typeface="Avenir Book" charset="0"/>
                <a:cs typeface="Avenir Book" charset="0"/>
              </a:rPr>
              <a:t>*</a:t>
            </a:r>
            <a:r>
              <a:rPr lang="en-US" dirty="0" smtClean="0">
                <a:latin typeface="Avenir Book" charset="0"/>
                <a:ea typeface="Avenir Book" charset="0"/>
                <a:cs typeface="Avenir Book" charset="0"/>
              </a:rPr>
              <a:t>examples: Hindu art and architecture; Buddhist art and architecture; Christian art and architecture; Greco-Roman art and architecture</a:t>
            </a:r>
            <a:endParaRPr lang="en-US" dirty="0">
              <a:latin typeface="Avenir Book" charset="0"/>
              <a:ea typeface="Avenir Book" charset="0"/>
              <a:cs typeface="Avenir Book" charset="0"/>
            </a:endParaRPr>
          </a:p>
        </p:txBody>
      </p:sp>
    </p:spTree>
    <p:extLst>
      <p:ext uri="{BB962C8B-B14F-4D97-AF65-F5344CB8AC3E}">
        <p14:creationId xmlns:p14="http://schemas.microsoft.com/office/powerpoint/2010/main" val="1506144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merican Typewriter" charset="0"/>
                <a:ea typeface="American Typewriter" charset="0"/>
                <a:cs typeface="American Typewriter" charset="0"/>
              </a:rPr>
              <a:t>Key Concept 2.1: </a:t>
            </a:r>
            <a:endParaRPr lang="en-US" sz="3300" dirty="0"/>
          </a:p>
        </p:txBody>
      </p:sp>
      <p:sp>
        <p:nvSpPr>
          <p:cNvPr id="3" name="Content Placeholder 2"/>
          <p:cNvSpPr>
            <a:spLocks noGrp="1"/>
          </p:cNvSpPr>
          <p:nvPr>
            <p:ph idx="1"/>
          </p:nvPr>
        </p:nvSpPr>
        <p:spPr>
          <a:xfrm>
            <a:off x="838200" y="1277009"/>
            <a:ext cx="10515600" cy="4963018"/>
          </a:xfrm>
        </p:spPr>
        <p:txBody>
          <a:bodyPr>
            <a:normAutofit/>
          </a:bodyPr>
          <a:lstStyle/>
          <a:p>
            <a:pPr marL="0" indent="0">
              <a:buNone/>
            </a:pPr>
            <a:r>
              <a:rPr lang="en-US" sz="3000" dirty="0" smtClean="0">
                <a:latin typeface="American Typewriter" charset="0"/>
                <a:ea typeface="American Typewriter" charset="0"/>
                <a:cs typeface="American Typewriter" charset="0"/>
              </a:rPr>
              <a:t>III. Belief systems generally reinforced existing social structures while also offering new roles and status to some men and women. For example, Confucianism emphasized filial piety, and some Buddhists and Christians practiced a monastic life.</a:t>
            </a:r>
          </a:p>
          <a:p>
            <a:pPr marL="0" indent="0">
              <a:buNone/>
            </a:pPr>
            <a:endParaRPr lang="en-US" sz="3000" dirty="0">
              <a:latin typeface="American Typewriter" charset="0"/>
              <a:ea typeface="American Typewriter" charset="0"/>
              <a:cs typeface="American Typewriter" charset="0"/>
            </a:endParaRPr>
          </a:p>
          <a:p>
            <a:pPr marL="0" indent="0">
              <a:buNone/>
            </a:pPr>
            <a:r>
              <a:rPr lang="en-US" sz="3000" dirty="0" smtClean="0">
                <a:latin typeface="American Typewriter" charset="0"/>
                <a:ea typeface="American Typewriter" charset="0"/>
                <a:cs typeface="American Typewriter" charset="0"/>
              </a:rPr>
              <a:t>IV. Other religious and cultural traditions, including shamanism, animism, and ancestor veneration persisted.</a:t>
            </a:r>
            <a:endParaRPr lang="en-US" sz="3000" dirty="0">
              <a:latin typeface="American Typewriter" charset="0"/>
              <a:ea typeface="American Typewriter" charset="0"/>
              <a:cs typeface="American Typewriter" charset="0"/>
            </a:endParaRPr>
          </a:p>
        </p:txBody>
      </p:sp>
    </p:spTree>
    <p:extLst>
      <p:ext uri="{BB962C8B-B14F-4D97-AF65-F5344CB8AC3E}">
        <p14:creationId xmlns:p14="http://schemas.microsoft.com/office/powerpoint/2010/main" val="759302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merican Typewriter" charset="0"/>
                <a:ea typeface="American Typewriter" charset="0"/>
                <a:cs typeface="American Typewriter" charset="0"/>
              </a:rPr>
              <a:t>Key Concept 2.2: </a:t>
            </a:r>
            <a:br>
              <a:rPr lang="en-US" dirty="0" smtClean="0">
                <a:latin typeface="American Typewriter" charset="0"/>
                <a:ea typeface="American Typewriter" charset="0"/>
                <a:cs typeface="American Typewriter" charset="0"/>
              </a:rPr>
            </a:br>
            <a:r>
              <a:rPr lang="en-US" sz="3300" dirty="0" smtClean="0">
                <a:latin typeface="American Typewriter" charset="0"/>
                <a:ea typeface="American Typewriter" charset="0"/>
                <a:cs typeface="American Typewriter" charset="0"/>
              </a:rPr>
              <a:t>The Development of States and Empires</a:t>
            </a:r>
            <a:endParaRPr lang="en-US" sz="3300"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latin typeface="Avenir Book" charset="0"/>
                <a:ea typeface="Avenir Book" charset="0"/>
                <a:cs typeface="Avenir Book" charset="0"/>
              </a:rPr>
              <a:t>As the early states and empires grew in number, size, and population, they frequently competed for resources and came into conflict with one another. In quest of land, wealth, and security, some empires expanded dramatically. In doing so, they built powerful military machines and administrative institutions that were capable of organizing human activities over long distances, and created new groups of military and political elites to manage their affairs. As these empires expanded their boundaries, they also faced the need to develop policies and procedures to govern their relationships with ethnically and culturally diverse populations, sometimes to integrate them within an imperial society and sometimes to exclude them. In some cases, these empires became victims of their own successes. By expanding their boundaries too far, they created political, cultural, and administrative difficulties that they could not manage. They also experienced environmental, social, and economic problems when they overexploited their lands and subjects and permitted excessive wealth to be concentrated in the hands of privileged classes.</a:t>
            </a:r>
          </a:p>
          <a:p>
            <a:pPr marL="0" indent="0">
              <a:buNone/>
            </a:pPr>
            <a:endParaRPr lang="en-US" dirty="0"/>
          </a:p>
        </p:txBody>
      </p:sp>
    </p:spTree>
    <p:extLst>
      <p:ext uri="{BB962C8B-B14F-4D97-AF65-F5344CB8AC3E}">
        <p14:creationId xmlns:p14="http://schemas.microsoft.com/office/powerpoint/2010/main" val="1509496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merican Typewriter" charset="0"/>
                <a:ea typeface="American Typewriter" charset="0"/>
                <a:cs typeface="American Typewriter" charset="0"/>
              </a:rPr>
              <a:t>Key Concept 2.2: </a:t>
            </a:r>
            <a:br>
              <a:rPr lang="en-US" dirty="0" smtClean="0">
                <a:latin typeface="American Typewriter" charset="0"/>
                <a:ea typeface="American Typewriter" charset="0"/>
                <a:cs typeface="American Typewriter" charset="0"/>
              </a:rPr>
            </a:br>
            <a:r>
              <a:rPr lang="en-US" sz="3300" dirty="0" smtClean="0">
                <a:latin typeface="American Typewriter" charset="0"/>
                <a:ea typeface="American Typewriter" charset="0"/>
                <a:cs typeface="American Typewriter" charset="0"/>
              </a:rPr>
              <a:t>I. The number and size of key states and empires grew dramatically as rulers imposed political unity on areas where previously there had been competing states</a:t>
            </a:r>
            <a:r>
              <a:rPr lang="en-US" sz="2700" dirty="0" smtClean="0">
                <a:latin typeface="American Typewriter" charset="0"/>
                <a:ea typeface="American Typewriter" charset="0"/>
                <a:cs typeface="American Typewriter" charset="0"/>
              </a:rPr>
              <a:t>.</a:t>
            </a:r>
            <a:endParaRPr lang="en-US" sz="2700" dirty="0"/>
          </a:p>
        </p:txBody>
      </p:sp>
      <p:sp>
        <p:nvSpPr>
          <p:cNvPr id="3" name="Content Placeholder 2"/>
          <p:cNvSpPr>
            <a:spLocks noGrp="1"/>
          </p:cNvSpPr>
          <p:nvPr>
            <p:ph idx="1"/>
          </p:nvPr>
        </p:nvSpPr>
        <p:spPr>
          <a:xfrm>
            <a:off x="838200" y="2017986"/>
            <a:ext cx="10515600" cy="4158977"/>
          </a:xfrm>
        </p:spPr>
        <p:txBody>
          <a:bodyPr>
            <a:normAutofit lnSpcReduction="10000"/>
          </a:bodyPr>
          <a:lstStyle/>
          <a:p>
            <a:pPr marL="0" indent="0">
              <a:buNone/>
            </a:pPr>
            <a:r>
              <a:rPr lang="en-US" u="sng" dirty="0" smtClean="0">
                <a:latin typeface="Avenir Book" charset="0"/>
                <a:ea typeface="Avenir Book" charset="0"/>
                <a:cs typeface="Avenir Book" charset="0"/>
              </a:rPr>
              <a:t>Key States and empires include:</a:t>
            </a:r>
          </a:p>
          <a:p>
            <a:r>
              <a:rPr lang="en-US" dirty="0" smtClean="0">
                <a:latin typeface="Avenir Book" charset="0"/>
                <a:ea typeface="Avenir Book" charset="0"/>
                <a:cs typeface="Avenir Book" charset="0"/>
              </a:rPr>
              <a:t>Southwest Asia: Persian empires </a:t>
            </a:r>
            <a:r>
              <a:rPr lang="en-US" sz="2400" dirty="0" smtClean="0">
                <a:latin typeface="Avenir Book" charset="0"/>
                <a:ea typeface="Avenir Book" charset="0"/>
                <a:cs typeface="Avenir Book" charset="0"/>
              </a:rPr>
              <a:t>(Achaemenid, Parthian, Sassanian)</a:t>
            </a:r>
          </a:p>
          <a:p>
            <a:r>
              <a:rPr lang="en-US" dirty="0" smtClean="0">
                <a:latin typeface="Avenir Book" charset="0"/>
                <a:ea typeface="Avenir Book" charset="0"/>
                <a:cs typeface="Avenir Book" charset="0"/>
              </a:rPr>
              <a:t>East Asia: Qin and Han empires</a:t>
            </a:r>
          </a:p>
          <a:p>
            <a:r>
              <a:rPr lang="en-US" dirty="0" smtClean="0">
                <a:latin typeface="Avenir Book" charset="0"/>
                <a:ea typeface="Avenir Book" charset="0"/>
                <a:cs typeface="Avenir Book" charset="0"/>
              </a:rPr>
              <a:t>South Asia: Mauryan and Gupta empires</a:t>
            </a:r>
          </a:p>
          <a:p>
            <a:r>
              <a:rPr lang="en-US" dirty="0" smtClean="0">
                <a:latin typeface="Avenir Book" charset="0"/>
                <a:ea typeface="Avenir Book" charset="0"/>
                <a:cs typeface="Avenir Book" charset="0"/>
              </a:rPr>
              <a:t>Mediterranean region: Phoenicia and its colonies, Greek city-states and colonies, and Hellenistic and Roman empires</a:t>
            </a:r>
          </a:p>
          <a:p>
            <a:r>
              <a:rPr lang="en-US" dirty="0" smtClean="0">
                <a:latin typeface="Avenir Book" charset="0"/>
                <a:ea typeface="Avenir Book" charset="0"/>
                <a:cs typeface="Avenir Book" charset="0"/>
              </a:rPr>
              <a:t>Mesoamerica: Teotihuacan, Maya city-states</a:t>
            </a:r>
          </a:p>
          <a:p>
            <a:r>
              <a:rPr lang="en-US" dirty="0" smtClean="0">
                <a:latin typeface="Avenir Book" charset="0"/>
                <a:ea typeface="Avenir Book" charset="0"/>
                <a:cs typeface="Avenir Book" charset="0"/>
              </a:rPr>
              <a:t>Andean South America: Moche</a:t>
            </a:r>
          </a:p>
          <a:p>
            <a:r>
              <a:rPr lang="en-US" dirty="0" smtClean="0">
                <a:latin typeface="Avenir Book" charset="0"/>
                <a:ea typeface="Avenir Book" charset="0"/>
                <a:cs typeface="Avenir Book" charset="0"/>
              </a:rPr>
              <a:t>North America: from Chaco to Cahokia</a:t>
            </a:r>
          </a:p>
          <a:p>
            <a:endParaRPr lang="en-US" dirty="0" smtClean="0">
              <a:latin typeface="Avenir Book" charset="0"/>
              <a:ea typeface="Avenir Book" charset="0"/>
              <a:cs typeface="Avenir Book" charset="0"/>
            </a:endParaRPr>
          </a:p>
          <a:p>
            <a:pPr marL="0" indent="0">
              <a:buNone/>
            </a:pPr>
            <a:endParaRPr lang="en-US" u="sng" dirty="0">
              <a:latin typeface="Avenir Book" charset="0"/>
              <a:ea typeface="Avenir Book" charset="0"/>
              <a:cs typeface="Avenir Book" charset="0"/>
            </a:endParaRPr>
          </a:p>
        </p:txBody>
      </p:sp>
      <p:sp>
        <p:nvSpPr>
          <p:cNvPr id="4" name="TextBox 3"/>
          <p:cNvSpPr txBox="1"/>
          <p:nvPr/>
        </p:nvSpPr>
        <p:spPr>
          <a:xfrm>
            <a:off x="8297845" y="4976634"/>
            <a:ext cx="3055955" cy="1200329"/>
          </a:xfrm>
          <a:prstGeom prst="rect">
            <a:avLst/>
          </a:prstGeom>
          <a:noFill/>
          <a:ln>
            <a:solidFill>
              <a:schemeClr val="tx1"/>
            </a:solidFill>
          </a:ln>
        </p:spPr>
        <p:txBody>
          <a:bodyPr wrap="square" rtlCol="0">
            <a:spAutoFit/>
          </a:bodyPr>
          <a:lstStyle/>
          <a:p>
            <a:r>
              <a:rPr lang="en-US" b="1" dirty="0" smtClean="0">
                <a:latin typeface="Avenir Black" charset="0"/>
                <a:ea typeface="Avenir Black" charset="0"/>
                <a:cs typeface="Avenir Black" charset="0"/>
              </a:rPr>
              <a:t>NOTE: </a:t>
            </a:r>
            <a:r>
              <a:rPr lang="en-US" dirty="0" smtClean="0">
                <a:latin typeface="Avenir Book" charset="0"/>
                <a:ea typeface="Avenir Book" charset="0"/>
                <a:cs typeface="Avenir Book" charset="0"/>
              </a:rPr>
              <a:t>Students should know the location and names of the key empires </a:t>
            </a:r>
            <a:r>
              <a:rPr lang="en-US" smtClean="0">
                <a:latin typeface="Avenir Book" charset="0"/>
                <a:ea typeface="Avenir Book" charset="0"/>
                <a:cs typeface="Avenir Book" charset="0"/>
              </a:rPr>
              <a:t>and states.</a:t>
            </a:r>
            <a:endParaRPr lang="en-US" dirty="0">
              <a:latin typeface="Avenir Book" charset="0"/>
              <a:ea typeface="Avenir Book" charset="0"/>
              <a:cs typeface="Avenir Book" charset="0"/>
            </a:endParaRPr>
          </a:p>
        </p:txBody>
      </p:sp>
    </p:spTree>
    <p:extLst>
      <p:ext uri="{BB962C8B-B14F-4D97-AF65-F5344CB8AC3E}">
        <p14:creationId xmlns:p14="http://schemas.microsoft.com/office/powerpoint/2010/main" val="8454685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1517</Words>
  <Application>Microsoft Macintosh PowerPoint</Application>
  <PresentationFormat>Widescreen</PresentationFormat>
  <Paragraphs>64</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American Typewriter</vt:lpstr>
      <vt:lpstr>Avenir Black</vt:lpstr>
      <vt:lpstr>Avenir Book</vt:lpstr>
      <vt:lpstr>Calibri</vt:lpstr>
      <vt:lpstr>Calibri Light</vt:lpstr>
      <vt:lpstr>Arial</vt:lpstr>
      <vt:lpstr>Office Theme</vt:lpstr>
      <vt:lpstr>Period 2: Key Concepts</vt:lpstr>
      <vt:lpstr>Key Concept 2.1:  The Development and Codification of Religious and Cultural Traditions</vt:lpstr>
      <vt:lpstr>Key Concept 2.1:  I. Codifications and further developments of existing religious traditions provided a bond among people and an ethical code to live by. </vt:lpstr>
      <vt:lpstr>Key Concept 2.1:  II. New belief systems and cultural traditions emerged and spread, often asserting universal truths.</vt:lpstr>
      <vt:lpstr>Key Concept 2.1:  II. New belief systems and cultural traditions emerged and spread, often asserting universal truths.</vt:lpstr>
      <vt:lpstr>Key Concept 2.1:  II. New belief systems and cultural traditions emerged and spread, often asserting universal truths.</vt:lpstr>
      <vt:lpstr>Key Concept 2.1: </vt:lpstr>
      <vt:lpstr>Key Concept 2.2:  The Development of States and Empires</vt:lpstr>
      <vt:lpstr>Key Concept 2.2:  I. The number and size of key states and empires grew dramatically as rulers imposed political unity on areas where previously there had been competing states.</vt:lpstr>
      <vt:lpstr>Key Concept 2.2:  II. Empires and states developed new techniques of imperial administration based, in part, on the success of earlier political forms.</vt:lpstr>
      <vt:lpstr>Key Concept 2.2:  III. Unique social and economic dimensions developed in imperial societies in Afro-Eurasia and the Americas.</vt:lpstr>
      <vt:lpstr>Key Concept 2.2:  III. Unique social and economic dimensions developed in imperial societies in Afro-Eurasia and the Americas.</vt:lpstr>
      <vt:lpstr>Key Concept 2.2:  IV. The Roman, Han, Persian, Mauryan, and Gupta empires encountered political, cultural, and administrative difficulties that they could not manage, which eventually led to their decline, collapse, and transformation into successor empires or states.</vt:lpstr>
      <vt:lpstr>Key Concept 2.3:  Emergence of Interregional Networks of Communication and Exchange</vt:lpstr>
      <vt:lpstr>Key Concept 2.3:  I. Land and water routes became the basis for interregional trade, communication, and exchange networks in the Eastern Hemisphere.</vt:lpstr>
      <vt:lpstr>Key Concept 2.3:  II. New technologies facilitated long-distance communication and exchange.</vt:lpstr>
      <vt:lpstr>Key Concept 2.3:  III. Alongside the trade in goods, the exchange of people, religious and cultural beliefs, food crops, domesticated animals, and disease pathogens developed across extensive networks of communication and exchange.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Period 2: Key Concepts</dc:title>
  <dc:creator>HUTCHESON, KATHERINE</dc:creator>
  <cp:lastModifiedBy>HUTCHESON, KATHERINE</cp:lastModifiedBy>
  <cp:revision>8</cp:revision>
  <dcterms:created xsi:type="dcterms:W3CDTF">2015-10-04T23:12:18Z</dcterms:created>
  <dcterms:modified xsi:type="dcterms:W3CDTF">2015-10-05T00:06:14Z</dcterms:modified>
</cp:coreProperties>
</file>