
<file path=[Content_Types].xml><?xml version="1.0" encoding="utf-8"?>
<Types xmlns="http://schemas.openxmlformats.org/package/2006/content-types">
  <Default Extension="xml" ContentType="application/xml"/>
  <Default Extension="jpeg" ContentType="image/jpeg"/>
  <Default Extension="bmp" ContentType="image/bmp"/>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4" r:id="rId1"/>
  </p:sldMasterIdLst>
  <p:handoutMasterIdLst>
    <p:handoutMasterId r:id="rId15"/>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73"/>
  </p:normalViewPr>
  <p:slideViewPr>
    <p:cSldViewPr snapToGrid="0" snapToObjects="1">
      <p:cViewPr>
        <p:scale>
          <a:sx n="95" d="100"/>
          <a:sy n="95" d="100"/>
        </p:scale>
        <p:origin x="-120"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E149CD-7E7B-A442-A53B-E0DFF2553BB6}" type="datetimeFigureOut">
              <a:rPr lang="en-US" smtClean="0"/>
              <a:t>9/20/15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AAB09D-FF73-8A46-B71E-9AE3CEC877E6}" type="slidenum">
              <a:rPr lang="en-US" smtClean="0"/>
              <a:t>‹#›</a:t>
            </a:fld>
            <a:endParaRPr lang="en-US"/>
          </a:p>
        </p:txBody>
      </p:sp>
    </p:spTree>
    <p:extLst>
      <p:ext uri="{BB962C8B-B14F-4D97-AF65-F5344CB8AC3E}">
        <p14:creationId xmlns:p14="http://schemas.microsoft.com/office/powerpoint/2010/main" val="5367443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bm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bm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B3E6BC1-5FA1-7A4D-9999-3EE2E1A273E8}" type="datetimeFigureOut">
              <a:rPr lang="en-US" smtClean="0"/>
              <a:t>9/20/15</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94449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576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9659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212618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2B3E6BC1-5FA1-7A4D-9999-3EE2E1A273E8}" type="datetimeFigureOut">
              <a:rPr lang="en-US" smtClean="0"/>
              <a:t>9/20/15</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64315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24584804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00251725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5086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48750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2B3E6BC1-5FA1-7A4D-9999-3EE2E1A273E8}" type="datetimeFigureOut">
              <a:rPr lang="en-US" smtClean="0"/>
              <a:t>9/20/15</a:t>
            </a:fld>
            <a:endParaRPr 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D1BCA048-1491-DE4D-8D66-F38AC6231A76}" type="slidenum">
              <a:rPr lang="en-US" smtClean="0"/>
              <a:t>‹#›</a:t>
            </a:fld>
            <a:endParaRPr 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30632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2B3E6BC1-5FA1-7A4D-9999-3EE2E1A273E8}" type="datetimeFigureOut">
              <a:rPr lang="en-US" smtClean="0"/>
              <a:t>9/20/15</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3684509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2B3E6BC1-5FA1-7A4D-9999-3EE2E1A273E8}" type="datetimeFigureOut">
              <a:rPr lang="en-US" smtClean="0"/>
              <a:t>9/20/15</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D1BCA048-1491-DE4D-8D66-F38AC6231A76}" type="slidenum">
              <a:rPr lang="en-US" smtClean="0"/>
              <a:t>‹#›</a:t>
            </a:fld>
            <a:endParaRPr lang="en-US"/>
          </a:p>
        </p:txBody>
      </p:sp>
    </p:spTree>
    <p:extLst>
      <p:ext uri="{BB962C8B-B14F-4D97-AF65-F5344CB8AC3E}">
        <p14:creationId xmlns:p14="http://schemas.microsoft.com/office/powerpoint/2010/main" val="1374639946"/>
      </p:ext>
    </p:extLst>
  </p:cSld>
  <p:clrMap bg1="dk1" tx1="lt1" bg2="dk2" tx2="lt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 1</a:t>
            </a:r>
            <a:br>
              <a:rPr lang="en-US" dirty="0" smtClean="0"/>
            </a:br>
            <a:r>
              <a:rPr lang="en-US" dirty="0" smtClean="0"/>
              <a:t>Key Concepts</a:t>
            </a:r>
            <a:endParaRPr lang="en-US" dirty="0"/>
          </a:p>
        </p:txBody>
      </p:sp>
      <p:sp>
        <p:nvSpPr>
          <p:cNvPr id="3" name="Subtitle 2"/>
          <p:cNvSpPr>
            <a:spLocks noGrp="1"/>
          </p:cNvSpPr>
          <p:nvPr>
            <p:ph type="subTitle" idx="1"/>
          </p:nvPr>
        </p:nvSpPr>
        <p:spPr/>
        <p:txBody>
          <a:bodyPr/>
          <a:lstStyle/>
          <a:p>
            <a:r>
              <a:rPr lang="en-US" dirty="0" smtClean="0"/>
              <a:t>“</a:t>
            </a:r>
            <a:r>
              <a:rPr lang="en-US" dirty="0" err="1" smtClean="0"/>
              <a:t>Agriculturalization</a:t>
            </a:r>
            <a:r>
              <a:rPr lang="en-US" dirty="0" smtClean="0"/>
              <a:t>”</a:t>
            </a:r>
            <a:endParaRPr lang="en-US" dirty="0"/>
          </a:p>
        </p:txBody>
      </p:sp>
    </p:spTree>
    <p:extLst>
      <p:ext uri="{BB962C8B-B14F-4D97-AF65-F5344CB8AC3E}">
        <p14:creationId xmlns:p14="http://schemas.microsoft.com/office/powerpoint/2010/main" val="246789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a:bodyPr>
          <a:lstStyle/>
          <a:p>
            <a:pPr marL="400050" indent="-400050">
              <a:buFont typeface="+mj-lt"/>
              <a:buAutoNum type="romanUcPeriod"/>
            </a:pPr>
            <a:r>
              <a:rPr lang="en-US" sz="2400" b="1" dirty="0" smtClean="0"/>
              <a:t>Core and foundational civilizations developed in a variety of geographical and environmental settings where agriculture flourished, including Mesopotamia in the Tigris and Euphrates River Valleys, Egypt in the Nile River Valley, Mohenjo-Daro and Harappa in the Indus River Valley, Shang in the Yellow River or Huang He Valley, </a:t>
            </a:r>
            <a:r>
              <a:rPr lang="en-US" sz="2400" b="1" dirty="0" err="1" smtClean="0"/>
              <a:t>Olmecs</a:t>
            </a:r>
            <a:r>
              <a:rPr lang="en-US" sz="2400" b="1" dirty="0" smtClean="0"/>
              <a:t> in Mesoamerica, and </a:t>
            </a:r>
            <a:r>
              <a:rPr lang="en-US" sz="2400" b="1" dirty="0" err="1" smtClean="0"/>
              <a:t>Chavin</a:t>
            </a:r>
            <a:r>
              <a:rPr lang="en-US" sz="2400" b="1" dirty="0" smtClean="0"/>
              <a:t> in Andean South America.</a:t>
            </a:r>
            <a:endParaRPr lang="en-US" sz="1600" dirty="0"/>
          </a:p>
          <a:p>
            <a:pPr marL="0" indent="0">
              <a:buNone/>
            </a:pPr>
            <a:endParaRPr lang="en-US" sz="1600" dirty="0"/>
          </a:p>
          <a:p>
            <a:pPr marL="0" indent="0">
              <a:buNone/>
            </a:pPr>
            <a:r>
              <a:rPr lang="en-US" sz="1600" b="1" dirty="0"/>
              <a:t>Focus Questions</a:t>
            </a:r>
          </a:p>
          <a:p>
            <a:r>
              <a:rPr lang="en-US" sz="1600" dirty="0" smtClean="0"/>
              <a:t>Where did the earliest civilizations develop, and why did they develop in those locations?</a:t>
            </a:r>
            <a:endParaRPr lang="en-US" sz="1600" dirty="0"/>
          </a:p>
          <a:p>
            <a:endParaRPr lang="en-US" sz="1600" dirty="0"/>
          </a:p>
          <a:p>
            <a:endParaRPr lang="en-US" sz="1600" dirty="0"/>
          </a:p>
        </p:txBody>
      </p:sp>
    </p:spTree>
    <p:extLst>
      <p:ext uri="{BB962C8B-B14F-4D97-AF65-F5344CB8AC3E}">
        <p14:creationId xmlns:p14="http://schemas.microsoft.com/office/powerpoint/2010/main" val="148273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85000" lnSpcReduction="20000"/>
          </a:bodyPr>
          <a:lstStyle/>
          <a:p>
            <a:pPr marL="400050" indent="-400050">
              <a:buFont typeface="+mj-lt"/>
              <a:buAutoNum type="romanUcPeriod" startAt="2"/>
            </a:pPr>
            <a:r>
              <a:rPr lang="en-US" b="1" dirty="0" smtClean="0"/>
              <a:t>The first states emerged within core civilizations in Mesopotamia and the Nile Valley.</a:t>
            </a:r>
          </a:p>
          <a:p>
            <a:pPr marL="948690" lvl="2" indent="-400050">
              <a:buFont typeface="+mj-lt"/>
              <a:buAutoNum type="alphaUcPeriod"/>
            </a:pPr>
            <a:r>
              <a:rPr lang="en-US" sz="1600" dirty="0" smtClean="0"/>
              <a:t>States were powerful new systems of rule that mobilized surplus labor and resources over large areas. Rulers of early states often claimed divine connections to power. Rulers also often enjoyed military support.</a:t>
            </a:r>
          </a:p>
          <a:p>
            <a:pPr marL="948690" lvl="2" indent="-400050">
              <a:buFont typeface="+mj-lt"/>
              <a:buAutoNum type="alphaUcPeriod"/>
            </a:pPr>
            <a:r>
              <a:rPr lang="en-US" sz="1600" dirty="0" smtClean="0"/>
              <a:t>As states grew and competed for land and resources, the more favorably situated – including the Hittites, who had access to iron – had greater access to resources, produced more surplus food, and experienced growing populations, enabling them to undertake territorial expansion and conquer surrounding states.</a:t>
            </a:r>
          </a:p>
          <a:p>
            <a:pPr marL="948690" lvl="2" indent="-400050">
              <a:buFont typeface="+mj-lt"/>
              <a:buAutoNum type="alphaUcPeriod"/>
            </a:pPr>
            <a:r>
              <a:rPr lang="en-US" sz="1600" dirty="0" smtClean="0"/>
              <a:t>Pastoralists were often the developers and disseminators of new weapons* and modes of transportation** that transformed warfare in agrarian civilizations. (*composite bows, iron weapons; **chariots, horseback riding)</a:t>
            </a:r>
            <a:endParaRPr lang="en-US" sz="1600" dirty="0"/>
          </a:p>
          <a:p>
            <a:pPr marL="0" indent="0">
              <a:buNone/>
            </a:pPr>
            <a:endParaRPr lang="en-US" dirty="0"/>
          </a:p>
          <a:p>
            <a:pPr marL="0" indent="0">
              <a:buNone/>
            </a:pPr>
            <a:r>
              <a:rPr lang="en-US" b="1" dirty="0"/>
              <a:t>Focus Questions</a:t>
            </a:r>
          </a:p>
          <a:p>
            <a:r>
              <a:rPr lang="en-US" dirty="0" smtClean="0"/>
              <a:t>What is a ‘state’? Who ruled the early states and which segments of society usually supported the ruler?</a:t>
            </a:r>
          </a:p>
          <a:p>
            <a:r>
              <a:rPr lang="en-US" dirty="0" smtClean="0"/>
              <a:t>Why were some early states able to expand and conquer neighboring states?</a:t>
            </a:r>
          </a:p>
          <a:p>
            <a:r>
              <a:rPr lang="en-US" dirty="0" smtClean="0"/>
              <a:t>Give four examples of early empires in Nile and Tigris/Euphrates River Valleys. What role did pastoral civilizations play vis-</a:t>
            </a:r>
            <a:r>
              <a:rPr lang="en-US" dirty="0" smtClean="0"/>
              <a:t>à-vis empires?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99857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92500" lnSpcReduction="20000"/>
          </a:bodyPr>
          <a:lstStyle/>
          <a:p>
            <a:pPr marL="400050" indent="-400050">
              <a:buFont typeface="+mj-lt"/>
              <a:buAutoNum type="romanUcPeriod" startAt="3"/>
            </a:pPr>
            <a:r>
              <a:rPr lang="en-US" b="1" dirty="0" smtClean="0"/>
              <a:t>Culture played a significant role in unifying states through laws, language, literature, religion, myths, and monumental art.</a:t>
            </a:r>
            <a:endParaRPr lang="en-US" b="1" dirty="0"/>
          </a:p>
          <a:p>
            <a:pPr marL="948690" lvl="2" indent="-400050">
              <a:buFont typeface="+mj-lt"/>
              <a:buAutoNum type="alphaUcPeriod"/>
            </a:pPr>
            <a:r>
              <a:rPr lang="en-US" sz="1600" dirty="0" smtClean="0"/>
              <a:t>Early civilizations developed monumental architecture and urban planning*. (*ziggurats, pyramids, temples, defensive walls, streets and roads, sewage and water temples)</a:t>
            </a:r>
          </a:p>
          <a:p>
            <a:pPr marL="948690" lvl="2" indent="-400050">
              <a:buFont typeface="+mj-lt"/>
              <a:buAutoNum type="alphaUcPeriod"/>
            </a:pPr>
            <a:r>
              <a:rPr lang="en-US" sz="1600" dirty="0" smtClean="0"/>
              <a:t>Systems of record keeping* arose independently in all early civilizations and subsequently spread. (*cuneiform, hieroglyphs, pictographs, alphabets, quipu)</a:t>
            </a:r>
          </a:p>
          <a:p>
            <a:pPr marL="948690" lvl="2" indent="-400050">
              <a:buFont typeface="+mj-lt"/>
              <a:buAutoNum type="alphaUcPeriod"/>
            </a:pPr>
            <a:r>
              <a:rPr lang="en-US" sz="1600" dirty="0" smtClean="0"/>
              <a:t>States developed legal codes* that reflected existing hierarchies and facilitated the rule of governments over people. (*Code of Hammurabi [Babylonia], Code of Ur-</a:t>
            </a:r>
            <a:r>
              <a:rPr lang="en-US" sz="1600" dirty="0" err="1" smtClean="0"/>
              <a:t>Nammu</a:t>
            </a:r>
            <a:r>
              <a:rPr lang="en-US" sz="1600" dirty="0" smtClean="0"/>
              <a:t> [</a:t>
            </a:r>
            <a:r>
              <a:rPr lang="en-US" sz="1600" dirty="0" err="1" smtClean="0"/>
              <a:t>Sumeria</a:t>
            </a:r>
            <a:r>
              <a:rPr lang="en-US" sz="1600" dirty="0" smtClean="0"/>
              <a:t>])</a:t>
            </a:r>
            <a:endParaRPr lang="en-US" sz="1600" dirty="0"/>
          </a:p>
          <a:p>
            <a:pPr marL="0" indent="0">
              <a:buNone/>
            </a:pPr>
            <a:endParaRPr lang="en-US" dirty="0"/>
          </a:p>
          <a:p>
            <a:pPr marL="0" indent="0">
              <a:buNone/>
            </a:pPr>
            <a:r>
              <a:rPr lang="en-US" b="1" dirty="0"/>
              <a:t>Focus Questions</a:t>
            </a:r>
          </a:p>
          <a:p>
            <a:r>
              <a:rPr lang="en-US" dirty="0" smtClean="0"/>
              <a:t>How did culture play a role in unifying civilizations?</a:t>
            </a:r>
          </a:p>
          <a:p>
            <a:r>
              <a:rPr lang="en-US" dirty="0" smtClean="0"/>
              <a:t>What architectural forms did early civilizations produce?</a:t>
            </a:r>
          </a:p>
          <a:p>
            <a:r>
              <a:rPr lang="en-US" dirty="0" smtClean="0"/>
              <a:t>What forms of writing developed in ancient civilizations?</a:t>
            </a:r>
          </a:p>
          <a:p>
            <a:r>
              <a:rPr lang="en-US" dirty="0" smtClean="0"/>
              <a:t>What was the role of literature in ancient civilizations?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0640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92500" lnSpcReduction="10000"/>
          </a:bodyPr>
          <a:lstStyle/>
          <a:p>
            <a:pPr marL="400050" indent="-400050">
              <a:buFont typeface="+mj-lt"/>
              <a:buAutoNum type="romanUcPeriod" startAt="3"/>
            </a:pPr>
            <a:r>
              <a:rPr lang="en-US" b="1" dirty="0"/>
              <a:t>Culture played a significant role in unifying states through laws, language, literature, religion, myths, and monumental art.</a:t>
            </a:r>
          </a:p>
          <a:p>
            <a:pPr marL="948690" lvl="2" indent="-400050">
              <a:buFont typeface="+mj-lt"/>
              <a:buAutoNum type="alphaUcPeriod" startAt="4"/>
            </a:pPr>
            <a:r>
              <a:rPr lang="en-US" sz="1600" dirty="0" smtClean="0"/>
              <a:t>New religious beliefs that developed in this period – including the Vedic religion, Hebrew monotheism, and Zoroastrianism – continued to have strong influences in later periods.</a:t>
            </a:r>
          </a:p>
          <a:p>
            <a:pPr marL="948690" lvl="2" indent="-400050">
              <a:buFont typeface="+mj-lt"/>
              <a:buAutoNum type="alphaUcPeriod" startAt="4"/>
            </a:pPr>
            <a:r>
              <a:rPr lang="en-US" sz="1600" dirty="0" smtClean="0"/>
              <a:t>Trade expanded throughout this period from local to regional to interregional* with civilizations exchanging goods, cultural ideas, and technology. (*trade between Mesopotamia and Egypt, trade between Egypt and Nubia, trade between Mesopotamia and the Indus Valley).</a:t>
            </a:r>
          </a:p>
          <a:p>
            <a:pPr marL="948690" lvl="2" indent="-400050">
              <a:buFont typeface="+mj-lt"/>
              <a:buAutoNum type="alphaUcPeriod" startAt="4"/>
            </a:pPr>
            <a:r>
              <a:rPr lang="en-US" sz="1600" dirty="0" smtClean="0"/>
              <a:t>Social hierarchies, including patriarchy, intensified as states expanded and cities multiplied.</a:t>
            </a:r>
            <a:endParaRPr lang="en-US" sz="1600" dirty="0"/>
          </a:p>
          <a:p>
            <a:pPr marL="0" indent="0">
              <a:buNone/>
            </a:pPr>
            <a:endParaRPr lang="en-US" dirty="0"/>
          </a:p>
          <a:p>
            <a:pPr marL="0" indent="0">
              <a:buNone/>
            </a:pPr>
            <a:r>
              <a:rPr lang="en-US" b="1" dirty="0"/>
              <a:t>Focus Questions</a:t>
            </a:r>
          </a:p>
          <a:p>
            <a:r>
              <a:rPr lang="en-US" dirty="0" smtClean="0"/>
              <a:t>What pre-600 BCE religions strongly influenced later eras?</a:t>
            </a:r>
          </a:p>
          <a:p>
            <a:r>
              <a:rPr lang="en-US" dirty="0" smtClean="0"/>
              <a:t>How “big” were the pre-600 BCE trading regions?</a:t>
            </a:r>
          </a:p>
          <a:p>
            <a:r>
              <a:rPr lang="en-US" dirty="0" smtClean="0"/>
              <a:t>How did social and gender identities develop pre-600 BCE.</a:t>
            </a:r>
            <a:endParaRPr lang="en-US" dirty="0"/>
          </a:p>
          <a:p>
            <a:endParaRPr lang="en-US" dirty="0"/>
          </a:p>
          <a:p>
            <a:endParaRPr lang="en-US" dirty="0"/>
          </a:p>
          <a:p>
            <a:endParaRPr lang="en-US" dirty="0"/>
          </a:p>
          <a:p>
            <a:endParaRPr lang="en-US" dirty="0"/>
          </a:p>
          <a:p>
            <a:endParaRPr lang="en-US" dirty="0"/>
          </a:p>
          <a:p>
            <a:pPr marL="0" lvl="2" indent="0">
              <a:spcBef>
                <a:spcPts val="900"/>
              </a:spcBef>
              <a:buNone/>
            </a:pPr>
            <a:endParaRPr lang="en-US" sz="1600" dirty="0" smtClean="0"/>
          </a:p>
          <a:p>
            <a:pPr marL="0" indent="0">
              <a:buNone/>
            </a:pPr>
            <a:endParaRPr lang="en-US" dirty="0"/>
          </a:p>
        </p:txBody>
      </p:sp>
    </p:spTree>
    <p:extLst>
      <p:ext uri="{BB962C8B-B14F-4D97-AF65-F5344CB8AC3E}">
        <p14:creationId xmlns:p14="http://schemas.microsoft.com/office/powerpoint/2010/main" val="1488153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Period 1: </a:t>
            </a:r>
            <a:br>
              <a:rPr lang="en-US" sz="2800" dirty="0" smtClean="0"/>
            </a:br>
            <a:r>
              <a:rPr lang="en-US" sz="2800" b="1" dirty="0" smtClean="0"/>
              <a:t>Technological and Environmental Transformations</a:t>
            </a:r>
            <a:r>
              <a:rPr lang="en-US" sz="2800" dirty="0" smtClean="0"/>
              <a:t>, </a:t>
            </a:r>
            <a:br>
              <a:rPr lang="en-US" sz="2800" dirty="0" smtClean="0"/>
            </a:br>
            <a:r>
              <a:rPr lang="en-US" sz="2000" dirty="0" smtClean="0"/>
              <a:t>to c. 600 BCE</a:t>
            </a:r>
            <a:endParaRPr lang="en-US" sz="2000" dirty="0"/>
          </a:p>
        </p:txBody>
      </p:sp>
      <p:sp>
        <p:nvSpPr>
          <p:cNvPr id="3" name="Content Placeholder 2"/>
          <p:cNvSpPr>
            <a:spLocks noGrp="1"/>
          </p:cNvSpPr>
          <p:nvPr>
            <p:ph idx="1"/>
          </p:nvPr>
        </p:nvSpPr>
        <p:spPr/>
        <p:txBody>
          <a:bodyPr/>
          <a:lstStyle/>
          <a:p>
            <a:pPr marL="0" indent="0">
              <a:buNone/>
            </a:pPr>
            <a:r>
              <a:rPr lang="en-US" b="1" dirty="0" smtClean="0"/>
              <a:t>Key Concept 1.1: Big Geography and the Peopling of the Earth</a:t>
            </a:r>
          </a:p>
          <a:p>
            <a:pPr marL="0" indent="0">
              <a:buNone/>
            </a:pPr>
            <a:r>
              <a:rPr lang="en-US" dirty="0" smtClean="0">
                <a:solidFill>
                  <a:schemeClr val="tx1"/>
                </a:solidFill>
              </a:rPr>
              <a:t>The term </a:t>
            </a:r>
            <a:r>
              <a:rPr lang="en-US" i="1" dirty="0" smtClean="0">
                <a:solidFill>
                  <a:schemeClr val="tx1"/>
                </a:solidFill>
              </a:rPr>
              <a:t>Big Geography</a:t>
            </a:r>
            <a:r>
              <a:rPr lang="en-US" dirty="0" smtClean="0">
                <a:solidFill>
                  <a:schemeClr val="tx1"/>
                </a:solidFill>
              </a:rPr>
              <a:t> draws attention to the global nature of world history. Throughout the Paleolithic period, humans migrated from Africa to Eurasia, Australia, and the Americas. Early humans were mobile and creative in adapting to different geographical settings from savanna to desert to tundra. Humans also developed varied and sophisticated technologies.</a:t>
            </a:r>
          </a:p>
          <a:p>
            <a:pPr marL="0" indent="0">
              <a:buNone/>
            </a:pPr>
            <a:endParaRPr lang="en-US" dirty="0"/>
          </a:p>
          <a:p>
            <a:pPr marL="0" indent="0">
              <a:buNone/>
            </a:pPr>
            <a:r>
              <a:rPr lang="en-US" b="1" dirty="0" smtClean="0">
                <a:solidFill>
                  <a:schemeClr val="tx1"/>
                </a:solidFill>
              </a:rPr>
              <a:t>Focus Questions:</a:t>
            </a:r>
          </a:p>
          <a:p>
            <a:r>
              <a:rPr lang="en-US" dirty="0" smtClean="0"/>
              <a:t>What is the evidence that explains the earliest history of humans on the planet?</a:t>
            </a:r>
          </a:p>
          <a:p>
            <a:r>
              <a:rPr lang="en-US" dirty="0" smtClean="0">
                <a:solidFill>
                  <a:schemeClr val="tx1"/>
                </a:solidFill>
              </a:rPr>
              <a:t>How is this evidence interpreted?</a:t>
            </a:r>
            <a:endParaRPr lang="en-US" dirty="0">
              <a:solidFill>
                <a:schemeClr val="tx1"/>
              </a:solidFill>
            </a:endParaRPr>
          </a:p>
        </p:txBody>
      </p:sp>
    </p:spTree>
    <p:extLst>
      <p:ext uri="{BB962C8B-B14F-4D97-AF65-F5344CB8AC3E}">
        <p14:creationId xmlns:p14="http://schemas.microsoft.com/office/powerpoint/2010/main" val="371705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85000" lnSpcReduction="20000"/>
          </a:bodyPr>
          <a:lstStyle/>
          <a:p>
            <a:pPr marL="400050" indent="-400050">
              <a:buAutoNum type="romanUcPeriod"/>
            </a:pPr>
            <a:r>
              <a:rPr lang="en-US" sz="2400" b="1" dirty="0" smtClean="0"/>
              <a:t>Archaeological evidence indicates that during the Paleolithic era, hunting-foraging bands of humans gradually migrated from their origin in East Africa to Eurasia, Australia, and the Americas, adapting their technology and cultures to new climate regions.</a:t>
            </a:r>
          </a:p>
          <a:p>
            <a:pPr marL="948690" lvl="2" indent="-400050">
              <a:buFont typeface="+mj-lt"/>
              <a:buAutoNum type="alphaUcPeriod"/>
            </a:pPr>
            <a:r>
              <a:rPr lang="en-US" sz="1800" dirty="0" smtClean="0"/>
              <a:t>Humans developed increasingly diverse and sophisticated tools – including multiple uses of fire – as they adapted to new environments.</a:t>
            </a:r>
          </a:p>
          <a:p>
            <a:pPr marL="948690" lvl="2" indent="-400050">
              <a:buFont typeface="+mj-lt"/>
              <a:buAutoNum type="alphaUcPeriod"/>
            </a:pPr>
            <a:r>
              <a:rPr lang="en-US" sz="1800" dirty="0" smtClean="0"/>
              <a:t>People lived in small groups that structured social, economic, and political activity. These bands exchanged people, ideas and goods.</a:t>
            </a:r>
          </a:p>
          <a:p>
            <a:pPr marL="0" indent="0">
              <a:buNone/>
            </a:pPr>
            <a:endParaRPr lang="en-US" b="1" dirty="0" smtClean="0"/>
          </a:p>
          <a:p>
            <a:pPr marL="0" indent="0">
              <a:buNone/>
            </a:pPr>
            <a:r>
              <a:rPr lang="en-US" b="1" dirty="0" smtClean="0"/>
              <a:t>Focus </a:t>
            </a:r>
            <a:r>
              <a:rPr lang="en-US" b="1" dirty="0"/>
              <a:t>Questions:</a:t>
            </a:r>
          </a:p>
          <a:p>
            <a:r>
              <a:rPr lang="en-US" dirty="0" smtClean="0"/>
              <a:t>Where did humans first appear on Earth and what were the characteristics of their society, technology, economy and culture?</a:t>
            </a:r>
            <a:endParaRPr lang="en-US" dirty="0"/>
          </a:p>
          <a:p>
            <a:r>
              <a:rPr lang="en-US" dirty="0" smtClean="0"/>
              <a:t>Describe earliest humans’ technology and tools.</a:t>
            </a:r>
          </a:p>
          <a:p>
            <a:r>
              <a:rPr lang="en-US" dirty="0" smtClean="0"/>
              <a:t>How did earliest humans’ society help them procure enough supplies to survive?</a:t>
            </a:r>
            <a:endParaRPr lang="en-US" dirty="0"/>
          </a:p>
          <a:p>
            <a:pPr marL="948690" lvl="2" indent="-400050">
              <a:buFont typeface="+mj-lt"/>
              <a:buAutoNum type="alphaUcPeriod"/>
            </a:pPr>
            <a:endParaRPr lang="en-US" sz="1800" dirty="0" smtClean="0"/>
          </a:p>
        </p:txBody>
      </p:sp>
    </p:spTree>
    <p:extLst>
      <p:ext uri="{BB962C8B-B14F-4D97-AF65-F5344CB8AC3E}">
        <p14:creationId xmlns:p14="http://schemas.microsoft.com/office/powerpoint/2010/main" val="29842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Autofit/>
          </a:bodyPr>
          <a:lstStyle/>
          <a:p>
            <a:pPr marL="0" indent="0">
              <a:buNone/>
            </a:pPr>
            <a:r>
              <a:rPr lang="en-US" sz="1600" b="1" dirty="0"/>
              <a:t>Key Concept </a:t>
            </a:r>
            <a:r>
              <a:rPr lang="en-US" sz="1600" b="1" dirty="0" smtClean="0"/>
              <a:t>1.2: The Neolithic Revolution and Early Agricultural Societies</a:t>
            </a:r>
            <a:endParaRPr lang="en-US" sz="1600" b="1" dirty="0"/>
          </a:p>
          <a:p>
            <a:pPr marL="0" indent="0">
              <a:buNone/>
            </a:pPr>
            <a:r>
              <a:rPr lang="en-US" sz="1600" dirty="0" smtClean="0"/>
              <a:t>In response to warming climates at the end of the Ice Age, about 10,000 years ago, some groups adapted to the environment in new ways, while others remained hunter-foragers. Settled agriculture appeared in several different parts of the world. The switch to agriculture created a more reliable, but not necessarily more diversified, food supply. Farmers also affected the environment through intensive cultivation of selected plants to the exclusion of others, the construction of irrigation systems, and the use of domesticated animals for food and labor. Populations increased; village life developed, followed by urban life with all its complexity. Patriarchy and forced labor systems developed, giving elite men concentrated power over most of the other people in their societies. Pastoralism emerged in parts of Africa and Eurasia. Like agriculturalists, pastoralists tended to be more socially stratified than hunter-foragers. Pastoralists’ mobility facilitated technology transfers through their interactions with settled populations.</a:t>
            </a:r>
            <a:endParaRPr lang="en-US" sz="1600" dirty="0"/>
          </a:p>
          <a:p>
            <a:pPr marL="0" indent="0">
              <a:buNone/>
            </a:pPr>
            <a:r>
              <a:rPr lang="en-US" sz="1600" b="1" dirty="0" smtClean="0"/>
              <a:t>Focus </a:t>
            </a:r>
            <a:r>
              <a:rPr lang="en-US" sz="1600" b="1" dirty="0"/>
              <a:t>Questions:</a:t>
            </a:r>
          </a:p>
          <a:p>
            <a:r>
              <a:rPr lang="en-US" sz="1600" dirty="0" smtClean="0"/>
              <a:t>What were the long-term demographic, social, political, and economic effects of the Neolithic Revolution?</a:t>
            </a:r>
            <a:endParaRPr lang="en-US" sz="1600" dirty="0"/>
          </a:p>
          <a:p>
            <a:pPr marL="0" indent="0">
              <a:buNone/>
            </a:pPr>
            <a:endParaRPr lang="en-US" sz="1600" dirty="0"/>
          </a:p>
        </p:txBody>
      </p:sp>
    </p:spTree>
    <p:extLst>
      <p:ext uri="{BB962C8B-B14F-4D97-AF65-F5344CB8AC3E}">
        <p14:creationId xmlns:p14="http://schemas.microsoft.com/office/powerpoint/2010/main" val="195125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92500" lnSpcReduction="10000"/>
          </a:bodyPr>
          <a:lstStyle/>
          <a:p>
            <a:pPr marL="400050" indent="-400050">
              <a:buAutoNum type="romanUcPeriod"/>
            </a:pPr>
            <a:r>
              <a:rPr lang="en-US" sz="2400" b="1" dirty="0" smtClean="0"/>
              <a:t>Beginning about 10,000 years ago, the Neolithic Revolution led to the development of more complex economic and social systems.</a:t>
            </a:r>
            <a:endParaRPr lang="en-US" sz="2400" b="1" dirty="0"/>
          </a:p>
          <a:p>
            <a:pPr marL="948690" lvl="2" indent="-400050">
              <a:buFont typeface="+mj-lt"/>
              <a:buAutoNum type="alphaUcPeriod"/>
            </a:pPr>
            <a:r>
              <a:rPr lang="en-US" sz="1800" dirty="0" smtClean="0"/>
              <a:t>Possibly as a response to climatic change, permanent agricultural villages emerged first in the lands of the eastern Mediterranean. Agriculture emerged independently in Mesopotamia, the Nile River Valley, Sub-Saharan Africa, the Indus River Valley, the Yellow River of Huang He Valley, Papua New Guinea, Mesoamerica, and the Andes.</a:t>
            </a:r>
            <a:endParaRPr lang="en-US" sz="1800" dirty="0"/>
          </a:p>
          <a:p>
            <a:pPr marL="948690" lvl="2" indent="-400050">
              <a:buFont typeface="+mj-lt"/>
              <a:buAutoNum type="alphaUcPeriod"/>
            </a:pPr>
            <a:r>
              <a:rPr lang="en-US" sz="1800" dirty="0" smtClean="0"/>
              <a:t>People in each region domesticated locally available plants and animals.</a:t>
            </a:r>
          </a:p>
          <a:p>
            <a:pPr marL="548640" lvl="2" indent="0">
              <a:buNone/>
            </a:pPr>
            <a:endParaRPr lang="en-US" sz="1800" dirty="0" smtClean="0"/>
          </a:p>
          <a:p>
            <a:pPr marL="0" indent="0">
              <a:buNone/>
            </a:pPr>
            <a:r>
              <a:rPr lang="en-US" b="1" dirty="0" smtClean="0"/>
              <a:t>Focus </a:t>
            </a:r>
            <a:r>
              <a:rPr lang="en-US" b="1" dirty="0"/>
              <a:t>Questions:</a:t>
            </a:r>
          </a:p>
          <a:p>
            <a:r>
              <a:rPr lang="en-US" dirty="0" smtClean="0"/>
              <a:t>How did the Neolithic Revolution affect human societies economically and socially?</a:t>
            </a:r>
          </a:p>
          <a:p>
            <a:r>
              <a:rPr lang="en-US" dirty="0" smtClean="0"/>
              <a:t>Why did the Neolithic Revolution start (at all)?</a:t>
            </a:r>
          </a:p>
          <a:p>
            <a:r>
              <a:rPr lang="en-US" dirty="0" smtClean="0"/>
              <a:t>Where did the Neolithic Revolution first transform human populations?</a:t>
            </a:r>
            <a:endParaRPr lang="en-US" sz="1800" dirty="0"/>
          </a:p>
          <a:p>
            <a:pPr marL="0" indent="0">
              <a:buNone/>
            </a:pPr>
            <a:endParaRPr lang="en-US" dirty="0"/>
          </a:p>
        </p:txBody>
      </p:sp>
    </p:spTree>
    <p:extLst>
      <p:ext uri="{BB962C8B-B14F-4D97-AF65-F5344CB8AC3E}">
        <p14:creationId xmlns:p14="http://schemas.microsoft.com/office/powerpoint/2010/main" val="53466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85000" lnSpcReduction="10000"/>
          </a:bodyPr>
          <a:lstStyle/>
          <a:p>
            <a:pPr marL="400050" indent="-400050">
              <a:buFont typeface="+mj-lt"/>
              <a:buAutoNum type="romanUcPeriod"/>
            </a:pPr>
            <a:r>
              <a:rPr lang="en-US" sz="2600" b="1" dirty="0" smtClean="0"/>
              <a:t>Beginning </a:t>
            </a:r>
            <a:r>
              <a:rPr lang="en-US" sz="2600" b="1" dirty="0"/>
              <a:t>about 10,000 years ago, the Neolithic Revolution led to the development of more complex economic and social systems.</a:t>
            </a:r>
          </a:p>
          <a:p>
            <a:pPr marL="948690" lvl="2" indent="-400050">
              <a:buFont typeface="+mj-lt"/>
              <a:buAutoNum type="alphaUcPeriod" startAt="3"/>
            </a:pPr>
            <a:r>
              <a:rPr lang="en-US" sz="1800" dirty="0"/>
              <a:t>Pastoralism developed in Afro-Eurasian grasslands, negatively affecting the environment when lands were overgrazed.</a:t>
            </a:r>
          </a:p>
          <a:p>
            <a:pPr marL="948690" lvl="2" indent="-400050">
              <a:buFont typeface="+mj-lt"/>
              <a:buAutoNum type="alphaUcPeriod" startAt="3"/>
            </a:pPr>
            <a:r>
              <a:rPr lang="en-US" sz="1800" dirty="0"/>
              <a:t>Agricultural communities had to work cooperatively to clear land and create the water control systems needed for crop production, drastically affecting environmental diversity.</a:t>
            </a:r>
          </a:p>
          <a:p>
            <a:pPr marL="0" indent="0">
              <a:buNone/>
            </a:pPr>
            <a:endParaRPr lang="en-US" dirty="0" smtClean="0"/>
          </a:p>
          <a:p>
            <a:pPr marL="0" indent="0">
              <a:buNone/>
            </a:pPr>
            <a:r>
              <a:rPr lang="en-US" b="1" dirty="0" smtClean="0"/>
              <a:t>Focus Questions</a:t>
            </a:r>
          </a:p>
          <a:p>
            <a:r>
              <a:rPr lang="en-US" dirty="0" smtClean="0"/>
              <a:t>Where </a:t>
            </a:r>
            <a:r>
              <a:rPr lang="en-US" dirty="0"/>
              <a:t>did pastoralism persist even after the Neolithic Revolution?</a:t>
            </a:r>
          </a:p>
          <a:p>
            <a:r>
              <a:rPr lang="en-US" dirty="0"/>
              <a:t>What various crops and animals were developed or domesticated during the Neolithic Revolution?</a:t>
            </a:r>
          </a:p>
          <a:p>
            <a:r>
              <a:rPr lang="en-US" dirty="0"/>
              <a:t>What labor adjustments did humans make in order to facilitate the Neolithic Revolution?</a:t>
            </a:r>
          </a:p>
          <a:p>
            <a:r>
              <a:rPr lang="en-US" dirty="0"/>
              <a:t>What were the environmental affects of the Neolithic Revolution?</a:t>
            </a:r>
          </a:p>
          <a:p>
            <a:endParaRPr lang="en-US" dirty="0"/>
          </a:p>
        </p:txBody>
      </p:sp>
    </p:spTree>
    <p:extLst>
      <p:ext uri="{BB962C8B-B14F-4D97-AF65-F5344CB8AC3E}">
        <p14:creationId xmlns:p14="http://schemas.microsoft.com/office/powerpoint/2010/main" val="59067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Autofit/>
          </a:bodyPr>
          <a:lstStyle/>
          <a:p>
            <a:pPr marL="514350" indent="-514350">
              <a:buFont typeface="+mj-lt"/>
              <a:buAutoNum type="romanUcPeriod" startAt="2"/>
            </a:pPr>
            <a:r>
              <a:rPr lang="en-US" sz="2000" b="1" dirty="0" smtClean="0"/>
              <a:t>Agriculture and pastoralism began to transform human societies.</a:t>
            </a:r>
            <a:endParaRPr lang="en-US" sz="2000" b="1" dirty="0"/>
          </a:p>
          <a:p>
            <a:pPr marL="948690" lvl="2" indent="-400050">
              <a:buFont typeface="+mj-lt"/>
              <a:buAutoNum type="alphaUcPeriod"/>
            </a:pPr>
            <a:r>
              <a:rPr lang="en-US" sz="1600" dirty="0" smtClean="0"/>
              <a:t>Pastoralism and agriculture led to more reliable and abundant food supplies, which increased the population and led to specialization of labor, including new classes of artisans and warriors, and the development of elites.</a:t>
            </a:r>
          </a:p>
          <a:p>
            <a:pPr marL="948690" lvl="2" indent="-400050">
              <a:buFont typeface="+mj-lt"/>
              <a:buAutoNum type="alphaUcPeriod"/>
            </a:pPr>
            <a:r>
              <a:rPr lang="en-US" sz="1600" dirty="0" smtClean="0"/>
              <a:t>Technological innovations* led to improvements in agricultural production, trade and transportation. (*pottery, plows, woven textiles, wheels and wheeled vehicles, metallurgy)</a:t>
            </a:r>
          </a:p>
          <a:p>
            <a:pPr marL="948690" lvl="2" indent="-400050">
              <a:buFont typeface="+mj-lt"/>
              <a:buAutoNum type="alphaUcPeriod"/>
            </a:pPr>
            <a:r>
              <a:rPr lang="en-US" sz="1600" dirty="0" smtClean="0"/>
              <a:t>Patriarchal forms of social organization developed in both pastoralist and agrarian societies.</a:t>
            </a:r>
          </a:p>
          <a:p>
            <a:pPr marL="548640" lvl="2" indent="0">
              <a:buNone/>
            </a:pPr>
            <a:endParaRPr lang="en-US" sz="1600" dirty="0"/>
          </a:p>
          <a:p>
            <a:pPr marL="0" indent="0">
              <a:buNone/>
            </a:pPr>
            <a:r>
              <a:rPr lang="en-US" sz="1600" b="1" dirty="0"/>
              <a:t>Focus Questions:</a:t>
            </a:r>
          </a:p>
          <a:p>
            <a:r>
              <a:rPr lang="en-US" sz="1600" dirty="0" smtClean="0"/>
              <a:t>What effects did pastoralism and agriculture have on the food supply?</a:t>
            </a:r>
          </a:p>
          <a:p>
            <a:r>
              <a:rPr lang="en-US" sz="1600" dirty="0" smtClean="0"/>
              <a:t>What were the social effects of increased food supply caused by the increase of agriculture?</a:t>
            </a:r>
          </a:p>
          <a:p>
            <a:r>
              <a:rPr lang="en-US" sz="1600" dirty="0" smtClean="0"/>
              <a:t>What technological innovations are associated with the growth of agriculture?</a:t>
            </a:r>
            <a:endParaRPr lang="en-US" sz="1600" dirty="0"/>
          </a:p>
          <a:p>
            <a:pPr marL="0" indent="0">
              <a:buNone/>
            </a:pPr>
            <a:endParaRPr lang="en-US" sz="1400" dirty="0"/>
          </a:p>
          <a:p>
            <a:endParaRPr lang="en-US" sz="1400" dirty="0"/>
          </a:p>
        </p:txBody>
      </p:sp>
    </p:spTree>
    <p:extLst>
      <p:ext uri="{BB962C8B-B14F-4D97-AF65-F5344CB8AC3E}">
        <p14:creationId xmlns:p14="http://schemas.microsoft.com/office/powerpoint/2010/main" val="94947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lnSpcReduction="10000"/>
          </a:bodyPr>
          <a:lstStyle/>
          <a:p>
            <a:pPr marL="0" indent="0">
              <a:buNone/>
            </a:pPr>
            <a:r>
              <a:rPr lang="en-US" b="1" dirty="0"/>
              <a:t>Key Concept </a:t>
            </a:r>
            <a:r>
              <a:rPr lang="en-US" b="1" dirty="0" smtClean="0"/>
              <a:t>1.3: The Development and Interactions of Early Agricultural, Pastoral, and Urban Societies</a:t>
            </a:r>
            <a:endParaRPr lang="en-US" b="1" dirty="0"/>
          </a:p>
          <a:p>
            <a:pPr marL="0" indent="0">
              <a:buNone/>
            </a:pPr>
            <a:r>
              <a:rPr lang="en-US" dirty="0" smtClean="0"/>
              <a:t>From about 5,000 years ago, urban societies developed, laying the foundations for the first civilizations. The term </a:t>
            </a:r>
            <a:r>
              <a:rPr lang="en-US" i="1" dirty="0" smtClean="0"/>
              <a:t>civilization</a:t>
            </a:r>
            <a:r>
              <a:rPr lang="en-US" dirty="0" smtClean="0"/>
              <a:t> is normally used to designate large societies with cities and powerful states. While there were many differences between civilizations, they also shared important features. They all produced agricultural surpluses that permitted significant specialization of labor. All bureaucracies, armies, and religious hierarchies. They also featured clearly stratified social hierarchies and organized long-distance trading relationships. Economic exchanges intensified within and between civilizations, as well as with nomadic pastoralists.</a:t>
            </a:r>
            <a:endParaRPr lang="en-US" dirty="0"/>
          </a:p>
          <a:p>
            <a:pPr marL="0" indent="0">
              <a:buNone/>
            </a:pPr>
            <a:endParaRPr lang="en-US" dirty="0"/>
          </a:p>
          <a:p>
            <a:pPr marL="0" indent="0">
              <a:buNone/>
            </a:pPr>
            <a:r>
              <a:rPr lang="en-US" b="1" dirty="0"/>
              <a:t>Focus Questions:</a:t>
            </a:r>
          </a:p>
          <a:p>
            <a:r>
              <a:rPr lang="en-US" dirty="0" smtClean="0"/>
              <a:t>What is a ‘civilization’ and what are the defining characteristics of a civilization?</a:t>
            </a:r>
            <a:endParaRPr lang="en-US" dirty="0"/>
          </a:p>
          <a:p>
            <a:pPr marL="0" indent="0">
              <a:buNone/>
            </a:pPr>
            <a:endParaRPr lang="en-US" dirty="0"/>
          </a:p>
        </p:txBody>
      </p:sp>
    </p:spTree>
    <p:extLst>
      <p:ext uri="{BB962C8B-B14F-4D97-AF65-F5344CB8AC3E}">
        <p14:creationId xmlns:p14="http://schemas.microsoft.com/office/powerpoint/2010/main" val="100581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Period 1: </a:t>
            </a:r>
            <a:br>
              <a:rPr lang="en-US" sz="2800" dirty="0"/>
            </a:br>
            <a:r>
              <a:rPr lang="en-US" sz="2800" b="1" dirty="0"/>
              <a:t>Technological and Environmental Transformations</a:t>
            </a:r>
            <a:r>
              <a:rPr lang="en-US" sz="2800" dirty="0"/>
              <a:t>, </a:t>
            </a:r>
            <a:br>
              <a:rPr lang="en-US" sz="2800" dirty="0"/>
            </a:br>
            <a:r>
              <a:rPr lang="en-US" sz="2000" dirty="0"/>
              <a:t>to c. 600 BCE</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Key Concept 1.3: The Development and Interactions of Early Agricultural, Pastoral, and Urban </a:t>
            </a:r>
            <a:r>
              <a:rPr lang="en-US" b="1" dirty="0" smtClean="0"/>
              <a:t>Societies (cont.)</a:t>
            </a:r>
            <a:endParaRPr lang="en-US" b="1" dirty="0"/>
          </a:p>
          <a:p>
            <a:pPr marL="0" indent="0">
              <a:buNone/>
            </a:pPr>
            <a:r>
              <a:rPr lang="en-US" dirty="0" smtClean="0"/>
              <a:t>As populations grew, competition for surplus resources, especially food, led to grater social stratification, specialization of labor, increased trade, more complex systems of government and religion, and the development of record keeping. As civilizations expanded, people had to balance their need for more resources with environmental constrains such as the danger of undermining soil fertility. Finally, the accumulation of wealth in settled communities spurred warfare between communities and/or with pastoralists; this violence drove the development of new technologies of war and urban defense.</a:t>
            </a:r>
            <a:endParaRPr lang="en-US" dirty="0"/>
          </a:p>
          <a:p>
            <a:pPr marL="0" indent="0">
              <a:buNone/>
            </a:pPr>
            <a:endParaRPr lang="en-US" dirty="0"/>
          </a:p>
          <a:p>
            <a:pPr marL="0" indent="0">
              <a:buNone/>
            </a:pPr>
            <a:r>
              <a:rPr lang="en-US" b="1" dirty="0"/>
              <a:t>Focus Questions:</a:t>
            </a:r>
          </a:p>
          <a:p>
            <a:r>
              <a:rPr lang="en-US" dirty="0" smtClean="0"/>
              <a:t>How did civilizations develop and grow complex before 600 BCE?</a:t>
            </a:r>
          </a:p>
          <a:p>
            <a:r>
              <a:rPr lang="en-US" dirty="0" smtClean="0"/>
              <a:t>What were the effects of this increasing complexity?</a:t>
            </a:r>
            <a:endParaRPr lang="en-US" dirty="0"/>
          </a:p>
          <a:p>
            <a:pPr marL="0" indent="0">
              <a:buNone/>
            </a:pPr>
            <a:endParaRPr lang="en-US" dirty="0"/>
          </a:p>
        </p:txBody>
      </p:sp>
    </p:spTree>
    <p:extLst>
      <p:ext uri="{BB962C8B-B14F-4D97-AF65-F5344CB8AC3E}">
        <p14:creationId xmlns:p14="http://schemas.microsoft.com/office/powerpoint/2010/main" val="213363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99</TotalTime>
  <Words>1673</Words>
  <Application>Microsoft Macintosh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Arial</vt:lpstr>
      <vt:lpstr>Savon</vt:lpstr>
      <vt:lpstr>Period 1 Key Concepts</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lpstr>Period 1:  Technological and Environmental Transformations,  to c. 600 BCE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1 Key Concepts</dc:title>
  <dc:creator>HUTCHESON, KATHERINE</dc:creator>
  <cp:lastModifiedBy>HUTCHESON, KATHERINE</cp:lastModifiedBy>
  <cp:revision>9</cp:revision>
  <dcterms:created xsi:type="dcterms:W3CDTF">2015-09-20T18:45:12Z</dcterms:created>
  <dcterms:modified xsi:type="dcterms:W3CDTF">2015-09-20T20:24:33Z</dcterms:modified>
</cp:coreProperties>
</file>